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6"/>
  </p:notesMasterIdLst>
  <p:sldIdLst>
    <p:sldId id="260" r:id="rId2"/>
    <p:sldId id="331" r:id="rId3"/>
    <p:sldId id="263" r:id="rId4"/>
    <p:sldId id="329" r:id="rId5"/>
    <p:sldId id="330" r:id="rId6"/>
    <p:sldId id="332" r:id="rId7"/>
    <p:sldId id="266" r:id="rId8"/>
    <p:sldId id="267" r:id="rId9"/>
    <p:sldId id="269" r:id="rId10"/>
    <p:sldId id="335" r:id="rId11"/>
    <p:sldId id="334" r:id="rId12"/>
    <p:sldId id="336" r:id="rId13"/>
    <p:sldId id="338" r:id="rId14"/>
    <p:sldId id="337" r:id="rId15"/>
    <p:sldId id="339" r:id="rId16"/>
    <p:sldId id="340" r:id="rId17"/>
    <p:sldId id="341" r:id="rId18"/>
    <p:sldId id="342" r:id="rId19"/>
    <p:sldId id="343" r:id="rId20"/>
    <p:sldId id="345" r:id="rId21"/>
    <p:sldId id="344" r:id="rId22"/>
    <p:sldId id="346" r:id="rId23"/>
    <p:sldId id="347" r:id="rId24"/>
    <p:sldId id="326" r:id="rId25"/>
  </p:sldIdLst>
  <p:sldSz cx="9144000" cy="6858000" type="screen4x3"/>
  <p:notesSz cx="6888163" cy="100203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DF3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4683" autoAdjust="0"/>
  </p:normalViewPr>
  <p:slideViewPr>
    <p:cSldViewPr>
      <p:cViewPr varScale="1">
        <p:scale>
          <a:sx n="62" d="100"/>
          <a:sy n="62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D75B7-6764-4835-AE3C-F93C9FC5B27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62C019E-588D-4C5B-A7C8-A72B2A7ECAF8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1</a:t>
          </a:r>
          <a:endParaRPr lang="ru-RU" b="1" dirty="0">
            <a:latin typeface="Georgia" pitchFamily="18" charset="0"/>
          </a:endParaRPr>
        </a:p>
      </dgm:t>
    </dgm:pt>
    <dgm:pt modelId="{7BC5F453-4ECC-4027-8D09-17D9FBAC2A31}" type="parTrans" cxnId="{5698C0FF-996B-4CC5-B7D9-DC00F08FDD1B}">
      <dgm:prSet/>
      <dgm:spPr/>
      <dgm:t>
        <a:bodyPr/>
        <a:lstStyle/>
        <a:p>
          <a:endParaRPr lang="ru-RU"/>
        </a:p>
      </dgm:t>
    </dgm:pt>
    <dgm:pt modelId="{6701DA15-5323-4C78-BA08-524610B0B015}" type="sibTrans" cxnId="{5698C0FF-996B-4CC5-B7D9-DC00F08FDD1B}">
      <dgm:prSet/>
      <dgm:spPr/>
      <dgm:t>
        <a:bodyPr/>
        <a:lstStyle/>
        <a:p>
          <a:endParaRPr lang="ru-RU"/>
        </a:p>
      </dgm:t>
    </dgm:pt>
    <dgm:pt modelId="{C48299AD-5C05-45BC-AA2A-EB74C9C72103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2</a:t>
          </a:r>
          <a:endParaRPr lang="ru-RU" dirty="0">
            <a:latin typeface="Georgia" pitchFamily="18" charset="0"/>
          </a:endParaRPr>
        </a:p>
      </dgm:t>
    </dgm:pt>
    <dgm:pt modelId="{A771BEAF-E9E2-4198-99F4-3A96AC05E665}" type="parTrans" cxnId="{ECC52114-AFD9-48FD-A411-203DF4489032}">
      <dgm:prSet/>
      <dgm:spPr/>
      <dgm:t>
        <a:bodyPr/>
        <a:lstStyle/>
        <a:p>
          <a:endParaRPr lang="ru-RU"/>
        </a:p>
      </dgm:t>
    </dgm:pt>
    <dgm:pt modelId="{66D6727A-A70B-4E7D-ADA4-601C0367699F}" type="sibTrans" cxnId="{ECC52114-AFD9-48FD-A411-203DF4489032}">
      <dgm:prSet/>
      <dgm:spPr/>
      <dgm:t>
        <a:bodyPr/>
        <a:lstStyle/>
        <a:p>
          <a:endParaRPr lang="ru-RU"/>
        </a:p>
      </dgm:t>
    </dgm:pt>
    <dgm:pt modelId="{2758801B-92E4-4D13-9248-1E033972E106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itchFamily="18" charset="0"/>
            </a:rPr>
            <a:t>Развивающие:</a:t>
          </a:r>
          <a:r>
            <a:rPr lang="ru-RU" sz="1800" i="1" dirty="0" smtClean="0">
              <a:latin typeface="Georgia" pitchFamily="18" charset="0"/>
            </a:rPr>
            <a:t> </a:t>
          </a:r>
          <a:r>
            <a:rPr lang="ru-RU" sz="1800" i="1" dirty="0" smtClean="0">
              <a:latin typeface="Georgia" pitchFamily="18" charset="0"/>
              <a:cs typeface="Arial" pitchFamily="34" charset="0"/>
            </a:rPr>
            <a:t>Способствовать всестороннему развитию речи детей,</a:t>
          </a:r>
          <a:r>
            <a:rPr lang="ru-RU" sz="1800" b="0" i="1" dirty="0" smtClean="0">
              <a:latin typeface="Georgia" pitchFamily="18" charset="0"/>
              <a:cs typeface="Arial" pitchFamily="34" charset="0"/>
            </a:rPr>
            <a:t> обогащению и активизации словарного запаса. Развивать любознательность, внимание, память.</a:t>
          </a:r>
          <a:endParaRPr lang="ru-RU" sz="1800" dirty="0">
            <a:latin typeface="Georgia" pitchFamily="18" charset="0"/>
          </a:endParaRPr>
        </a:p>
      </dgm:t>
    </dgm:pt>
    <dgm:pt modelId="{917E6457-9E1B-47F7-BDEA-81BE6B2AC4DE}" type="parTrans" cxnId="{C718E851-5849-47B7-8E86-4AC341AF2935}">
      <dgm:prSet/>
      <dgm:spPr/>
      <dgm:t>
        <a:bodyPr/>
        <a:lstStyle/>
        <a:p>
          <a:endParaRPr lang="ru-RU"/>
        </a:p>
      </dgm:t>
    </dgm:pt>
    <dgm:pt modelId="{FF0EC17B-BFCE-4B67-A3CC-EE11FC30EDCD}" type="sibTrans" cxnId="{C718E851-5849-47B7-8E86-4AC341AF2935}">
      <dgm:prSet/>
      <dgm:spPr/>
      <dgm:t>
        <a:bodyPr/>
        <a:lstStyle/>
        <a:p>
          <a:endParaRPr lang="ru-RU"/>
        </a:p>
      </dgm:t>
    </dgm:pt>
    <dgm:pt modelId="{22EF082E-6829-40C4-9081-FA54F94ED710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3</a:t>
          </a:r>
          <a:endParaRPr lang="ru-RU" dirty="0">
            <a:latin typeface="Georgia" pitchFamily="18" charset="0"/>
          </a:endParaRPr>
        </a:p>
      </dgm:t>
    </dgm:pt>
    <dgm:pt modelId="{3EF88BFA-AD6B-446B-B97E-AB874027A98D}" type="parTrans" cxnId="{30F12A27-3718-4C72-A61F-3F27D7F425C0}">
      <dgm:prSet/>
      <dgm:spPr/>
      <dgm:t>
        <a:bodyPr/>
        <a:lstStyle/>
        <a:p>
          <a:endParaRPr lang="ru-RU"/>
        </a:p>
      </dgm:t>
    </dgm:pt>
    <dgm:pt modelId="{A65AC43A-2835-438C-B797-8BCB3C90DE75}" type="sibTrans" cxnId="{30F12A27-3718-4C72-A61F-3F27D7F425C0}">
      <dgm:prSet/>
      <dgm:spPr/>
      <dgm:t>
        <a:bodyPr/>
        <a:lstStyle/>
        <a:p>
          <a:endParaRPr lang="ru-RU"/>
        </a:p>
      </dgm:t>
    </dgm:pt>
    <dgm:pt modelId="{2B1C570D-4012-48FA-A0AF-8AB1D3A329BA}">
      <dgm:prSet phldrT="[Текст]" custT="1"/>
      <dgm:spPr/>
      <dgm:t>
        <a:bodyPr/>
        <a:lstStyle/>
        <a:p>
          <a:pPr algn="l"/>
          <a:r>
            <a:rPr lang="ru-RU" sz="1800" b="1" i="1" dirty="0" smtClean="0">
              <a:latin typeface="Georgia" pitchFamily="18" charset="0"/>
              <a:cs typeface="Arial" pitchFamily="34" charset="0"/>
            </a:rPr>
            <a:t>Воспитательные:</a:t>
          </a:r>
          <a:r>
            <a:rPr lang="ru-RU" sz="1800" i="1" dirty="0" smtClean="0">
              <a:latin typeface="Georgia" pitchFamily="18" charset="0"/>
              <a:cs typeface="Arial" pitchFamily="34" charset="0"/>
            </a:rPr>
            <a:t> Воспитывать у детей бережное отношение к книге: не рвать и не бросать на пол. </a:t>
          </a:r>
          <a:endParaRPr lang="ru-RU" sz="1800" dirty="0">
            <a:latin typeface="Georgia" pitchFamily="18" charset="0"/>
          </a:endParaRPr>
        </a:p>
      </dgm:t>
    </dgm:pt>
    <dgm:pt modelId="{A16E8CAE-D8BE-441F-AFF8-11884229C93C}" type="parTrans" cxnId="{79983F29-A05B-4109-8414-3D9475762B7B}">
      <dgm:prSet/>
      <dgm:spPr/>
      <dgm:t>
        <a:bodyPr/>
        <a:lstStyle/>
        <a:p>
          <a:endParaRPr lang="ru-RU"/>
        </a:p>
      </dgm:t>
    </dgm:pt>
    <dgm:pt modelId="{5AB087B1-F40B-43E3-99F5-927116F0606C}" type="sibTrans" cxnId="{79983F29-A05B-4109-8414-3D9475762B7B}">
      <dgm:prSet/>
      <dgm:spPr/>
      <dgm:t>
        <a:bodyPr/>
        <a:lstStyle/>
        <a:p>
          <a:endParaRPr lang="ru-RU"/>
        </a:p>
      </dgm:t>
    </dgm:pt>
    <dgm:pt modelId="{B1BC8EFB-C988-4B04-9E27-A6DF110E9A30}">
      <dgm:prSet phldrT="[Текст]" custT="1"/>
      <dgm:spPr/>
      <dgm:t>
        <a:bodyPr/>
        <a:lstStyle/>
        <a:p>
          <a:r>
            <a:rPr lang="ru-RU" sz="1800" b="1" i="1" dirty="0" smtClean="0">
              <a:latin typeface="Georgia" pitchFamily="18" charset="0"/>
              <a:cs typeface="Arial" pitchFamily="34" charset="0"/>
            </a:rPr>
            <a:t>Образовательные:</a:t>
          </a:r>
          <a:r>
            <a:rPr lang="ru-RU" sz="1800" b="0" i="1" dirty="0" smtClean="0">
              <a:latin typeface="Georgia" pitchFamily="18" charset="0"/>
              <a:cs typeface="Arial" pitchFamily="34" charset="0"/>
            </a:rPr>
            <a:t> </a:t>
          </a:r>
          <a:r>
            <a:rPr lang="ru-RU" sz="1800" i="1" dirty="0" smtClean="0">
              <a:latin typeface="Georgia" pitchFamily="18" charset="0"/>
              <a:cs typeface="Arial" pitchFamily="34" charset="0"/>
            </a:rPr>
            <a:t>Расширять представления детей о многообразии книг. </a:t>
          </a:r>
          <a:r>
            <a:rPr lang="ru-RU" sz="1800" b="0" i="1" dirty="0" smtClean="0">
              <a:latin typeface="Georgia" pitchFamily="18" charset="0"/>
              <a:cs typeface="Arial" pitchFamily="34" charset="0"/>
            </a:rPr>
            <a:t>Приобщать детей к книге для развития познавательной, творческой и эмоциональной активности. </a:t>
          </a:r>
          <a:r>
            <a:rPr lang="ru-RU" sz="1800" dirty="0" smtClean="0">
              <a:latin typeface="Georgia" pitchFamily="18" charset="0"/>
            </a:rPr>
            <a:t/>
          </a:r>
          <a:br>
            <a:rPr lang="ru-RU" sz="1800" dirty="0" smtClean="0">
              <a:latin typeface="Georgia" pitchFamily="18" charset="0"/>
            </a:rPr>
          </a:br>
          <a:endParaRPr lang="ru-RU" sz="2400" dirty="0">
            <a:latin typeface="Georgia" pitchFamily="18" charset="0"/>
          </a:endParaRPr>
        </a:p>
      </dgm:t>
    </dgm:pt>
    <dgm:pt modelId="{A0F404EF-13C5-412B-B5D1-C12AFEB77893}" type="parTrans" cxnId="{2BBA099B-69F3-4F76-80BC-626545ACC1E1}">
      <dgm:prSet/>
      <dgm:spPr/>
      <dgm:t>
        <a:bodyPr/>
        <a:lstStyle/>
        <a:p>
          <a:endParaRPr lang="ru-RU"/>
        </a:p>
      </dgm:t>
    </dgm:pt>
    <dgm:pt modelId="{15D66279-9E61-4B0E-B551-3CB9ABA93C12}" type="sibTrans" cxnId="{2BBA099B-69F3-4F76-80BC-626545ACC1E1}">
      <dgm:prSet/>
      <dgm:spPr/>
      <dgm:t>
        <a:bodyPr/>
        <a:lstStyle/>
        <a:p>
          <a:endParaRPr lang="ru-RU"/>
        </a:p>
      </dgm:t>
    </dgm:pt>
    <dgm:pt modelId="{F4E1F304-D2ED-4023-A8AD-4170CE8D05B5}">
      <dgm:prSet phldrT="[Текст]" custT="1"/>
      <dgm:spPr/>
      <dgm:t>
        <a:bodyPr/>
        <a:lstStyle/>
        <a:p>
          <a:pPr algn="l"/>
          <a:r>
            <a:rPr lang="ru-RU" sz="1800" i="1" dirty="0" smtClean="0">
              <a:latin typeface="Georgia" pitchFamily="18" charset="0"/>
              <a:cs typeface="Arial" pitchFamily="34" charset="0"/>
            </a:rPr>
            <a:t>Создавать положительный эмоциональный настрой при рассматривании иллюстраций</a:t>
          </a:r>
          <a:r>
            <a:rPr lang="ru-RU" sz="1800" i="1" dirty="0" smtClean="0">
              <a:latin typeface="Georgia" pitchFamily="18" charset="0"/>
            </a:rPr>
            <a:t>. </a:t>
          </a:r>
          <a:endParaRPr lang="ru-RU" sz="1800" dirty="0">
            <a:latin typeface="Georgia" pitchFamily="18" charset="0"/>
          </a:endParaRPr>
        </a:p>
      </dgm:t>
    </dgm:pt>
    <dgm:pt modelId="{0B5AD9F6-9554-41A6-9C2C-638AA8C1DD61}" type="parTrans" cxnId="{E63C6E56-DBDA-4B3C-80C0-501903B2EC4C}">
      <dgm:prSet/>
      <dgm:spPr/>
    </dgm:pt>
    <dgm:pt modelId="{6023247C-A5F7-4AE2-81B1-CFF6976E05D7}" type="sibTrans" cxnId="{E63C6E56-DBDA-4B3C-80C0-501903B2EC4C}">
      <dgm:prSet/>
      <dgm:spPr/>
    </dgm:pt>
    <dgm:pt modelId="{5BF86CA8-7ECA-4902-ADD1-83268E6DC009}">
      <dgm:prSet phldrT="[Текст]" custT="1"/>
      <dgm:spPr/>
      <dgm:t>
        <a:bodyPr/>
        <a:lstStyle/>
        <a:p>
          <a:endParaRPr lang="ru-RU" sz="900" dirty="0">
            <a:latin typeface="Georgia" pitchFamily="18" charset="0"/>
          </a:endParaRPr>
        </a:p>
      </dgm:t>
    </dgm:pt>
    <dgm:pt modelId="{030A42B8-C70A-423B-B076-F19CD056A78B}" type="parTrans" cxnId="{F60DC4C3-18FA-4D40-9D65-33A1DA5922D1}">
      <dgm:prSet/>
      <dgm:spPr/>
    </dgm:pt>
    <dgm:pt modelId="{33BD4140-49FD-4245-9C2B-2B05A5FCF3DD}" type="sibTrans" cxnId="{F60DC4C3-18FA-4D40-9D65-33A1DA5922D1}">
      <dgm:prSet/>
      <dgm:spPr/>
    </dgm:pt>
    <dgm:pt modelId="{A644625D-7600-4EB1-A89C-76773D7691FA}" type="pres">
      <dgm:prSet presAssocID="{DBAD75B7-6764-4835-AE3C-F93C9FC5B2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C5105-FE0E-4A68-8B90-042F968B7795}" type="pres">
      <dgm:prSet presAssocID="{562C019E-588D-4C5B-A7C8-A72B2A7ECAF8}" presName="composite" presStyleCnt="0"/>
      <dgm:spPr/>
    </dgm:pt>
    <dgm:pt modelId="{C2AAE234-133E-4443-BB69-100D48DFEE2E}" type="pres">
      <dgm:prSet presAssocID="{562C019E-588D-4C5B-A7C8-A72B2A7ECA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5C214-0E16-4E54-9E19-E477BD15B0DD}" type="pres">
      <dgm:prSet presAssocID="{562C019E-588D-4C5B-A7C8-A72B2A7ECAF8}" presName="descendantText" presStyleLbl="alignAcc1" presStyleIdx="0" presStyleCnt="3" custScaleY="12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D7B45-268E-41F7-BBB5-42711D079190}" type="pres">
      <dgm:prSet presAssocID="{6701DA15-5323-4C78-BA08-524610B0B015}" presName="sp" presStyleCnt="0"/>
      <dgm:spPr/>
    </dgm:pt>
    <dgm:pt modelId="{76D7E5CD-DFCB-4FD5-A5E1-2DD972837257}" type="pres">
      <dgm:prSet presAssocID="{C48299AD-5C05-45BC-AA2A-EB74C9C72103}" presName="composite" presStyleCnt="0"/>
      <dgm:spPr/>
    </dgm:pt>
    <dgm:pt modelId="{1DF18173-5610-4AE7-AFA5-885E0831FEDD}" type="pres">
      <dgm:prSet presAssocID="{C48299AD-5C05-45BC-AA2A-EB74C9C721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31758-003F-42F9-B5D9-EE2BEB29FB32}" type="pres">
      <dgm:prSet presAssocID="{C48299AD-5C05-45BC-AA2A-EB74C9C72103}" presName="descendantText" presStyleLbl="alignAcc1" presStyleIdx="1" presStyleCnt="3" custScaleY="120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7DA62-09AA-4196-9095-D95923173A53}" type="pres">
      <dgm:prSet presAssocID="{66D6727A-A70B-4E7D-ADA4-601C0367699F}" presName="sp" presStyleCnt="0"/>
      <dgm:spPr/>
    </dgm:pt>
    <dgm:pt modelId="{B1242FD9-ED38-4E39-AB19-ED74B2850E48}" type="pres">
      <dgm:prSet presAssocID="{22EF082E-6829-40C4-9081-FA54F94ED710}" presName="composite" presStyleCnt="0"/>
      <dgm:spPr/>
    </dgm:pt>
    <dgm:pt modelId="{2E38ED02-F7D9-48AA-98FC-45F55FCF07DA}" type="pres">
      <dgm:prSet presAssocID="{22EF082E-6829-40C4-9081-FA54F94ED7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17501-927E-4568-B750-1C75FBA8C2D0}" type="pres">
      <dgm:prSet presAssocID="{22EF082E-6829-40C4-9081-FA54F94ED710}" presName="descendantText" presStyleLbl="alignAcc1" presStyleIdx="2" presStyleCnt="3" custScaleY="13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C6E56-DBDA-4B3C-80C0-501903B2EC4C}" srcId="{22EF082E-6829-40C4-9081-FA54F94ED710}" destId="{F4E1F304-D2ED-4023-A8AD-4170CE8D05B5}" srcOrd="1" destOrd="0" parTransId="{0B5AD9F6-9554-41A6-9C2C-638AA8C1DD61}" sibTransId="{6023247C-A5F7-4AE2-81B1-CFF6976E05D7}"/>
    <dgm:cxn modelId="{1D6C0225-4ADF-4EA9-8F08-94D5792C8754}" type="presOf" srcId="{C48299AD-5C05-45BC-AA2A-EB74C9C72103}" destId="{1DF18173-5610-4AE7-AFA5-885E0831FEDD}" srcOrd="0" destOrd="0" presId="urn:microsoft.com/office/officeart/2005/8/layout/chevron2"/>
    <dgm:cxn modelId="{ECC52114-AFD9-48FD-A411-203DF4489032}" srcId="{DBAD75B7-6764-4835-AE3C-F93C9FC5B274}" destId="{C48299AD-5C05-45BC-AA2A-EB74C9C72103}" srcOrd="1" destOrd="0" parTransId="{A771BEAF-E9E2-4198-99F4-3A96AC05E665}" sibTransId="{66D6727A-A70B-4E7D-ADA4-601C0367699F}"/>
    <dgm:cxn modelId="{0B93D9E0-4B31-4098-8146-B4C4CACC471E}" type="presOf" srcId="{5BF86CA8-7ECA-4902-ADD1-83268E6DC009}" destId="{6685C214-0E16-4E54-9E19-E477BD15B0DD}" srcOrd="0" destOrd="0" presId="urn:microsoft.com/office/officeart/2005/8/layout/chevron2"/>
    <dgm:cxn modelId="{F60DC4C3-18FA-4D40-9D65-33A1DA5922D1}" srcId="{562C019E-588D-4C5B-A7C8-A72B2A7ECAF8}" destId="{5BF86CA8-7ECA-4902-ADD1-83268E6DC009}" srcOrd="0" destOrd="0" parTransId="{030A42B8-C70A-423B-B076-F19CD056A78B}" sibTransId="{33BD4140-49FD-4245-9C2B-2B05A5FCF3DD}"/>
    <dgm:cxn modelId="{2966DADB-56BB-47E5-A313-BDCE89F86CA2}" type="presOf" srcId="{562C019E-588D-4C5B-A7C8-A72B2A7ECAF8}" destId="{C2AAE234-133E-4443-BB69-100D48DFEE2E}" srcOrd="0" destOrd="0" presId="urn:microsoft.com/office/officeart/2005/8/layout/chevron2"/>
    <dgm:cxn modelId="{94BAE21F-C58E-4483-B480-4FE3C55936BA}" type="presOf" srcId="{F4E1F304-D2ED-4023-A8AD-4170CE8D05B5}" destId="{0CA17501-927E-4568-B750-1C75FBA8C2D0}" srcOrd="0" destOrd="1" presId="urn:microsoft.com/office/officeart/2005/8/layout/chevron2"/>
    <dgm:cxn modelId="{79983F29-A05B-4109-8414-3D9475762B7B}" srcId="{22EF082E-6829-40C4-9081-FA54F94ED710}" destId="{2B1C570D-4012-48FA-A0AF-8AB1D3A329BA}" srcOrd="0" destOrd="0" parTransId="{A16E8CAE-D8BE-441F-AFF8-11884229C93C}" sibTransId="{5AB087B1-F40B-43E3-99F5-927116F0606C}"/>
    <dgm:cxn modelId="{5698C0FF-996B-4CC5-B7D9-DC00F08FDD1B}" srcId="{DBAD75B7-6764-4835-AE3C-F93C9FC5B274}" destId="{562C019E-588D-4C5B-A7C8-A72B2A7ECAF8}" srcOrd="0" destOrd="0" parTransId="{7BC5F453-4ECC-4027-8D09-17D9FBAC2A31}" sibTransId="{6701DA15-5323-4C78-BA08-524610B0B015}"/>
    <dgm:cxn modelId="{BD2CE965-D167-4F80-B683-A294AFD60AC7}" type="presOf" srcId="{2758801B-92E4-4D13-9248-1E033972E106}" destId="{B3031758-003F-42F9-B5D9-EE2BEB29FB32}" srcOrd="0" destOrd="0" presId="urn:microsoft.com/office/officeart/2005/8/layout/chevron2"/>
    <dgm:cxn modelId="{2BBA099B-69F3-4F76-80BC-626545ACC1E1}" srcId="{562C019E-588D-4C5B-A7C8-A72B2A7ECAF8}" destId="{B1BC8EFB-C988-4B04-9E27-A6DF110E9A30}" srcOrd="1" destOrd="0" parTransId="{A0F404EF-13C5-412B-B5D1-C12AFEB77893}" sibTransId="{15D66279-9E61-4B0E-B551-3CB9ABA93C12}"/>
    <dgm:cxn modelId="{41B8F68E-0699-4E0A-BB04-F2D20AFC6BCE}" type="presOf" srcId="{DBAD75B7-6764-4835-AE3C-F93C9FC5B274}" destId="{A644625D-7600-4EB1-A89C-76773D7691FA}" srcOrd="0" destOrd="0" presId="urn:microsoft.com/office/officeart/2005/8/layout/chevron2"/>
    <dgm:cxn modelId="{572AD2CD-6B92-4899-9ED9-2BB97770801D}" type="presOf" srcId="{B1BC8EFB-C988-4B04-9E27-A6DF110E9A30}" destId="{6685C214-0E16-4E54-9E19-E477BD15B0DD}" srcOrd="0" destOrd="1" presId="urn:microsoft.com/office/officeart/2005/8/layout/chevron2"/>
    <dgm:cxn modelId="{30F12A27-3718-4C72-A61F-3F27D7F425C0}" srcId="{DBAD75B7-6764-4835-AE3C-F93C9FC5B274}" destId="{22EF082E-6829-40C4-9081-FA54F94ED710}" srcOrd="2" destOrd="0" parTransId="{3EF88BFA-AD6B-446B-B97E-AB874027A98D}" sibTransId="{A65AC43A-2835-438C-B797-8BCB3C90DE75}"/>
    <dgm:cxn modelId="{C718E851-5849-47B7-8E86-4AC341AF2935}" srcId="{C48299AD-5C05-45BC-AA2A-EB74C9C72103}" destId="{2758801B-92E4-4D13-9248-1E033972E106}" srcOrd="0" destOrd="0" parTransId="{917E6457-9E1B-47F7-BDEA-81BE6B2AC4DE}" sibTransId="{FF0EC17B-BFCE-4B67-A3CC-EE11FC30EDCD}"/>
    <dgm:cxn modelId="{0D76EE51-E21A-4AE0-AFF5-9A372538EA93}" type="presOf" srcId="{22EF082E-6829-40C4-9081-FA54F94ED710}" destId="{2E38ED02-F7D9-48AA-98FC-45F55FCF07DA}" srcOrd="0" destOrd="0" presId="urn:microsoft.com/office/officeart/2005/8/layout/chevron2"/>
    <dgm:cxn modelId="{F649FD08-12CB-434B-A86C-1CF16053F79E}" type="presOf" srcId="{2B1C570D-4012-48FA-A0AF-8AB1D3A329BA}" destId="{0CA17501-927E-4568-B750-1C75FBA8C2D0}" srcOrd="0" destOrd="0" presId="urn:microsoft.com/office/officeart/2005/8/layout/chevron2"/>
    <dgm:cxn modelId="{D9B460C9-E0D3-45B7-AF89-E233F5B8E2BC}" type="presParOf" srcId="{A644625D-7600-4EB1-A89C-76773D7691FA}" destId="{6D7C5105-FE0E-4A68-8B90-042F968B7795}" srcOrd="0" destOrd="0" presId="urn:microsoft.com/office/officeart/2005/8/layout/chevron2"/>
    <dgm:cxn modelId="{467EDD0A-3318-4BFD-B932-883B00A18AE2}" type="presParOf" srcId="{6D7C5105-FE0E-4A68-8B90-042F968B7795}" destId="{C2AAE234-133E-4443-BB69-100D48DFEE2E}" srcOrd="0" destOrd="0" presId="urn:microsoft.com/office/officeart/2005/8/layout/chevron2"/>
    <dgm:cxn modelId="{405939FF-20A8-4894-BC79-8F459C2BE493}" type="presParOf" srcId="{6D7C5105-FE0E-4A68-8B90-042F968B7795}" destId="{6685C214-0E16-4E54-9E19-E477BD15B0DD}" srcOrd="1" destOrd="0" presId="urn:microsoft.com/office/officeart/2005/8/layout/chevron2"/>
    <dgm:cxn modelId="{4AAA4F43-DEDF-4303-BC26-E28B2831CE6E}" type="presParOf" srcId="{A644625D-7600-4EB1-A89C-76773D7691FA}" destId="{653D7B45-268E-41F7-BBB5-42711D079190}" srcOrd="1" destOrd="0" presId="urn:microsoft.com/office/officeart/2005/8/layout/chevron2"/>
    <dgm:cxn modelId="{0C3AB32A-E206-41CF-A0A4-876BDC74B9F2}" type="presParOf" srcId="{A644625D-7600-4EB1-A89C-76773D7691FA}" destId="{76D7E5CD-DFCB-4FD5-A5E1-2DD972837257}" srcOrd="2" destOrd="0" presId="urn:microsoft.com/office/officeart/2005/8/layout/chevron2"/>
    <dgm:cxn modelId="{7C5B9B9F-E820-4081-817B-10508C0A4686}" type="presParOf" srcId="{76D7E5CD-DFCB-4FD5-A5E1-2DD972837257}" destId="{1DF18173-5610-4AE7-AFA5-885E0831FEDD}" srcOrd="0" destOrd="0" presId="urn:microsoft.com/office/officeart/2005/8/layout/chevron2"/>
    <dgm:cxn modelId="{B39211FE-2056-4739-BEBE-7A4F878C7B0F}" type="presParOf" srcId="{76D7E5CD-DFCB-4FD5-A5E1-2DD972837257}" destId="{B3031758-003F-42F9-B5D9-EE2BEB29FB32}" srcOrd="1" destOrd="0" presId="urn:microsoft.com/office/officeart/2005/8/layout/chevron2"/>
    <dgm:cxn modelId="{866E6EB2-8A6E-4FE2-A148-79BF47CD9C1F}" type="presParOf" srcId="{A644625D-7600-4EB1-A89C-76773D7691FA}" destId="{CAF7DA62-09AA-4196-9095-D95923173A53}" srcOrd="3" destOrd="0" presId="urn:microsoft.com/office/officeart/2005/8/layout/chevron2"/>
    <dgm:cxn modelId="{F7973FB8-1CF9-4940-B401-D99797ABAF10}" type="presParOf" srcId="{A644625D-7600-4EB1-A89C-76773D7691FA}" destId="{B1242FD9-ED38-4E39-AB19-ED74B2850E48}" srcOrd="4" destOrd="0" presId="urn:microsoft.com/office/officeart/2005/8/layout/chevron2"/>
    <dgm:cxn modelId="{13857907-8913-4293-BA99-B45C6A520D7E}" type="presParOf" srcId="{B1242FD9-ED38-4E39-AB19-ED74B2850E48}" destId="{2E38ED02-F7D9-48AA-98FC-45F55FCF07DA}" srcOrd="0" destOrd="0" presId="urn:microsoft.com/office/officeart/2005/8/layout/chevron2"/>
    <dgm:cxn modelId="{A83A4DA4-B314-499B-8B43-1C6237102A2C}" type="presParOf" srcId="{B1242FD9-ED38-4E39-AB19-ED74B2850E48}" destId="{0CA17501-927E-4568-B750-1C75FBA8C2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AE234-133E-4443-BB69-100D48DFEE2E}">
      <dsp:nvSpPr>
        <dsp:cNvPr id="0" name=""/>
        <dsp:cNvSpPr/>
      </dsp:nvSpPr>
      <dsp:spPr>
        <a:xfrm rot="5400000">
          <a:off x="-230045" y="348095"/>
          <a:ext cx="1533638" cy="10735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itchFamily="18" charset="0"/>
            </a:rPr>
            <a:t>1</a:t>
          </a:r>
          <a:endParaRPr lang="ru-RU" sz="3200" b="1" kern="1200" dirty="0">
            <a:latin typeface="Georgia" pitchFamily="18" charset="0"/>
          </a:endParaRPr>
        </a:p>
      </dsp:txBody>
      <dsp:txXfrm rot="5400000">
        <a:off x="-230045" y="348095"/>
        <a:ext cx="1533638" cy="1073546"/>
      </dsp:txXfrm>
    </dsp:sp>
    <dsp:sp modelId="{6685C214-0E16-4E54-9E19-E477BD15B0DD}">
      <dsp:nvSpPr>
        <dsp:cNvPr id="0" name=""/>
        <dsp:cNvSpPr/>
      </dsp:nvSpPr>
      <dsp:spPr>
        <a:xfrm rot="5400000">
          <a:off x="4037728" y="-2961544"/>
          <a:ext cx="1227689" cy="7156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  <a:cs typeface="Arial" pitchFamily="34" charset="0"/>
            </a:rPr>
            <a:t>Образовательные:</a:t>
          </a:r>
          <a:r>
            <a:rPr lang="ru-RU" sz="1800" b="0" i="1" kern="1200" dirty="0" smtClean="0">
              <a:latin typeface="Georgia" pitchFamily="18" charset="0"/>
              <a:cs typeface="Arial" pitchFamily="34" charset="0"/>
            </a:rPr>
            <a:t> </a:t>
          </a: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Расширять представления детей о многообразии книг. </a:t>
          </a:r>
          <a:r>
            <a:rPr lang="ru-RU" sz="1800" b="0" i="1" kern="1200" dirty="0" smtClean="0">
              <a:latin typeface="Georgia" pitchFamily="18" charset="0"/>
              <a:cs typeface="Arial" pitchFamily="34" charset="0"/>
            </a:rPr>
            <a:t>Приобщать детей к книге для развития познавательной, творческой и эмоциональной активности. </a:t>
          </a:r>
          <a:r>
            <a:rPr lang="ru-RU" sz="1800" kern="1200" dirty="0" smtClean="0">
              <a:latin typeface="Georgia" pitchFamily="18" charset="0"/>
            </a:rPr>
            <a:t/>
          </a:r>
          <a:br>
            <a:rPr lang="ru-RU" sz="1800" kern="1200" dirty="0" smtClean="0">
              <a:latin typeface="Georgia" pitchFamily="18" charset="0"/>
            </a:rPr>
          </a:br>
          <a:endParaRPr lang="ru-RU" sz="2400" kern="1200" dirty="0">
            <a:latin typeface="Georgia" pitchFamily="18" charset="0"/>
          </a:endParaRPr>
        </a:p>
      </dsp:txBody>
      <dsp:txXfrm rot="5400000">
        <a:off x="4037728" y="-2961544"/>
        <a:ext cx="1227689" cy="7156053"/>
      </dsp:txXfrm>
    </dsp:sp>
    <dsp:sp modelId="{1DF18173-5610-4AE7-AFA5-885E0831FEDD}">
      <dsp:nvSpPr>
        <dsp:cNvPr id="0" name=""/>
        <dsp:cNvSpPr/>
      </dsp:nvSpPr>
      <dsp:spPr>
        <a:xfrm rot="5400000">
          <a:off x="-230045" y="1808545"/>
          <a:ext cx="1533638" cy="1073546"/>
        </a:xfrm>
        <a:prstGeom prst="chevron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2</a:t>
          </a:r>
          <a:endParaRPr lang="ru-RU" sz="3200" kern="1200" dirty="0">
            <a:latin typeface="Georgia" pitchFamily="18" charset="0"/>
          </a:endParaRPr>
        </a:p>
      </dsp:txBody>
      <dsp:txXfrm rot="5400000">
        <a:off x="-230045" y="1808545"/>
        <a:ext cx="1533638" cy="1073546"/>
      </dsp:txXfrm>
    </dsp:sp>
    <dsp:sp modelId="{B3031758-003F-42F9-B5D9-EE2BEB29FB32}">
      <dsp:nvSpPr>
        <dsp:cNvPr id="0" name=""/>
        <dsp:cNvSpPr/>
      </dsp:nvSpPr>
      <dsp:spPr>
        <a:xfrm rot="5400000">
          <a:off x="4049162" y="-1501093"/>
          <a:ext cx="1204821" cy="7156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</a:rPr>
            <a:t>Развивающие:</a:t>
          </a:r>
          <a:r>
            <a:rPr lang="ru-RU" sz="1800" i="1" kern="1200" dirty="0" smtClean="0">
              <a:latin typeface="Georgia" pitchFamily="18" charset="0"/>
            </a:rPr>
            <a:t> </a:t>
          </a: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Способствовать всестороннему развитию речи детей,</a:t>
          </a:r>
          <a:r>
            <a:rPr lang="ru-RU" sz="1800" b="0" i="1" kern="1200" dirty="0" smtClean="0">
              <a:latin typeface="Georgia" pitchFamily="18" charset="0"/>
              <a:cs typeface="Arial" pitchFamily="34" charset="0"/>
            </a:rPr>
            <a:t> обогащению и активизации словарного запаса. Развивать любознательность, внимание, память.</a:t>
          </a:r>
          <a:endParaRPr lang="ru-RU" sz="1800" kern="1200" dirty="0">
            <a:latin typeface="Georgia" pitchFamily="18" charset="0"/>
          </a:endParaRPr>
        </a:p>
      </dsp:txBody>
      <dsp:txXfrm rot="5400000">
        <a:off x="4049162" y="-1501093"/>
        <a:ext cx="1204821" cy="7156053"/>
      </dsp:txXfrm>
    </dsp:sp>
    <dsp:sp modelId="{2E38ED02-F7D9-48AA-98FC-45F55FCF07DA}">
      <dsp:nvSpPr>
        <dsp:cNvPr id="0" name=""/>
        <dsp:cNvSpPr/>
      </dsp:nvSpPr>
      <dsp:spPr>
        <a:xfrm rot="5400000">
          <a:off x="-230045" y="3330881"/>
          <a:ext cx="1533638" cy="1073546"/>
        </a:xfrm>
        <a:prstGeom prst="chevron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Georgia" pitchFamily="18" charset="0"/>
            </a:rPr>
            <a:t>3</a:t>
          </a:r>
          <a:endParaRPr lang="ru-RU" sz="3200" kern="1200" dirty="0">
            <a:latin typeface="Georgia" pitchFamily="18" charset="0"/>
          </a:endParaRPr>
        </a:p>
      </dsp:txBody>
      <dsp:txXfrm rot="5400000">
        <a:off x="-230045" y="3330881"/>
        <a:ext cx="1533638" cy="1073546"/>
      </dsp:txXfrm>
    </dsp:sp>
    <dsp:sp modelId="{0CA17501-927E-4568-B750-1C75FBA8C2D0}">
      <dsp:nvSpPr>
        <dsp:cNvPr id="0" name=""/>
        <dsp:cNvSpPr/>
      </dsp:nvSpPr>
      <dsp:spPr>
        <a:xfrm rot="5400000">
          <a:off x="3987277" y="21241"/>
          <a:ext cx="1328591" cy="7156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Georgia" pitchFamily="18" charset="0"/>
              <a:cs typeface="Arial" pitchFamily="34" charset="0"/>
            </a:rPr>
            <a:t>Воспитательные:</a:t>
          </a: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 Воспитывать у детей бережное отношение к книге: не рвать и не бросать на пол. </a:t>
          </a:r>
          <a:endParaRPr lang="ru-RU" sz="180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Georgia" pitchFamily="18" charset="0"/>
              <a:cs typeface="Arial" pitchFamily="34" charset="0"/>
            </a:rPr>
            <a:t>Создавать положительный эмоциональный настрой при рассматривании иллюстраций</a:t>
          </a:r>
          <a:r>
            <a:rPr lang="ru-RU" sz="1800" i="1" kern="1200" dirty="0" smtClean="0">
              <a:latin typeface="Georgia" pitchFamily="18" charset="0"/>
            </a:rPr>
            <a:t>. </a:t>
          </a:r>
          <a:endParaRPr lang="ru-RU" sz="1800" kern="1200" dirty="0">
            <a:latin typeface="Georgia" pitchFamily="18" charset="0"/>
          </a:endParaRPr>
        </a:p>
      </dsp:txBody>
      <dsp:txXfrm rot="5400000">
        <a:off x="3987277" y="21241"/>
        <a:ext cx="1328591" cy="7156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F7E2410-3485-4CCE-ADEC-DA5FE7BF3D99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2C6D1C-B32A-4A1C-9DAF-2E46A898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460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592C42-06FB-482D-84EE-52DA4822481A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5D8949-5155-40BA-A18B-93C98861F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33F8C7-9233-40A6-93F9-2F8AF2FC5831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39D2F6-3ECD-4F52-8099-7D9ED69E3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2D12E3-BDC3-40E5-9DC8-D8CC60EFDF96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186AE-D880-43C2-BF8E-E22BB701D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CC3D-F3C7-49BB-8749-02EB6D34C943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0935-4D8C-4EB1-A7C3-F1A87CA86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F0DC-6D99-4575-975E-858354F3538A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74E0-0CCF-4AE7-A450-911301D9C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19C-2392-430B-BA7D-D0241C27AA1D}" type="datetimeFigureOut">
              <a:rPr lang="ru-RU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3148-F1D0-4034-84CD-D9785835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9463D6-1FE9-4895-A97B-E63B43AF448B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407488-70F0-41C3-BA60-AB04CC181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29B94D-C577-4C19-8EAE-9A769FA4032A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608AA-D0E1-4C59-908C-CF8806158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407EA9-129F-41D9-98EA-B22C64E2582E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8CA4CC-7684-4C28-9FDE-41F495062F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4D9DC6-9D01-4D7B-9534-77AD107D8E26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43C74C-209C-42AF-A384-A47C6DBA5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7DE132-F72C-4100-A231-FF6BB2E661C5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362D4E-6F8E-427C-B13F-E961F9C23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4C6341-49BA-469C-B32B-2D5A855E8B3D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0868D-035D-44F2-AC63-F53FC2B111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0D4313-3740-4A75-BB58-3C87BA21A0D6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090666-4582-45B0-9579-B5E2F687F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1C91A8-DA5B-45C9-A625-1A40EBEE5DD6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6A285D-5ACF-416B-8E5A-29CF17C8C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4694CBA-FA73-49C2-8883-AE1B885547B7}" type="datetimeFigureOut">
              <a:rPr lang="ru-RU" smtClean="0"/>
              <a:pPr>
                <a:defRPr/>
              </a:pPr>
              <a:t>23.04.2016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2EBAA15-1195-44A0-8CA4-B6B78CA37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/>
          </p:cNvSpPr>
          <p:nvPr>
            <p:ph type="title"/>
          </p:nvPr>
        </p:nvSpPr>
        <p:spPr>
          <a:xfrm>
            <a:off x="708025" y="404664"/>
            <a:ext cx="8435975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№2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Пограничного муниципального района»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latin typeface="Georgia" pitchFamily="18" charset="0"/>
              </a:rPr>
              <a:t>Проект в младшей группе </a:t>
            </a:r>
            <a:br>
              <a:rPr lang="ru-RU" sz="4000" b="1" i="1" dirty="0" smtClean="0">
                <a:latin typeface="Georgia" pitchFamily="18" charset="0"/>
              </a:rPr>
            </a:br>
            <a:r>
              <a:rPr lang="ru-RU" sz="800" b="1" i="1" dirty="0" smtClean="0">
                <a:latin typeface="Georgia" pitchFamily="18" charset="0"/>
              </a:rPr>
              <a:t/>
            </a:r>
            <a:br>
              <a:rPr lang="ru-RU" sz="800" b="1" i="1" dirty="0" smtClean="0">
                <a:latin typeface="Georgia" pitchFamily="18" charset="0"/>
              </a:rPr>
            </a:br>
            <a:r>
              <a:rPr lang="ru-RU" sz="4000" b="1" i="1" dirty="0" smtClean="0">
                <a:latin typeface="Georgia" pitchFamily="18" charset="0"/>
              </a:rPr>
              <a:t>«КНИЖКИНА НЕДЕЛЯ»</a:t>
            </a:r>
            <a:r>
              <a:rPr lang="ru-RU" sz="4000" b="1" i="1" dirty="0" smtClean="0">
                <a:latin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800" b="1" i="1" dirty="0" smtClean="0">
                <a:latin typeface="Times New Roman" pitchFamily="18" charset="0"/>
              </a:rPr>
              <a:t/>
            </a:r>
            <a:br>
              <a:rPr lang="ru-RU" sz="800" b="1" i="1" dirty="0" smtClean="0">
                <a:latin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</a:endParaRPr>
          </a:p>
        </p:txBody>
      </p:sp>
      <p:pic>
        <p:nvPicPr>
          <p:cNvPr id="2050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3744416" cy="3744416"/>
          </a:xfrm>
        </p:spPr>
      </p:pic>
      <p:sp>
        <p:nvSpPr>
          <p:cNvPr id="139269" name="Rectangle 5"/>
          <p:cNvSpPr>
            <a:spLocks noGrp="1"/>
          </p:cNvSpPr>
          <p:nvPr>
            <p:ph type="subTitle" idx="4294967295"/>
          </p:nvPr>
        </p:nvSpPr>
        <p:spPr>
          <a:xfrm>
            <a:off x="4860032" y="4869160"/>
            <a:ext cx="3995936" cy="792088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latin typeface="Georgia" pitchFamily="18" charset="0"/>
              </a:rPr>
              <a:t>автор проекта  воспитатель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err="1" smtClean="0">
                <a:latin typeface="Georgia" pitchFamily="18" charset="0"/>
              </a:rPr>
              <a:t>Косойкина</a:t>
            </a:r>
            <a:r>
              <a:rPr lang="ru-RU" sz="1800" b="1" i="1" dirty="0" smtClean="0">
                <a:latin typeface="Georgia" pitchFamily="18" charset="0"/>
              </a:rPr>
              <a:t> Ирина Геннадьевна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15616" y="1052736"/>
            <a:ext cx="8028384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Georgia" pitchFamily="18" charset="0"/>
              </a:rPr>
              <a:t>1-ый день – Открытие недели книги</a:t>
            </a:r>
            <a:endParaRPr lang="ru-RU" sz="35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МЕРОПРИЯТИЯ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1. Беседа «</a:t>
            </a:r>
            <a:r>
              <a:rPr lang="ru-RU" sz="3500" i="1" dirty="0" err="1" smtClean="0">
                <a:latin typeface="Georgia" pitchFamily="18" charset="0"/>
              </a:rPr>
              <a:t>Книжкина</a:t>
            </a:r>
            <a:r>
              <a:rPr lang="ru-RU" sz="3500" i="1" dirty="0" smtClean="0">
                <a:latin typeface="Georgia" pitchFamily="18" charset="0"/>
              </a:rPr>
              <a:t> неделя», «Какие бывают книги» - 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дать детям понятие, что книга - друг детей.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2. Чтение художественной литературы (С. Маршака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«Перчатки», С. Михалков «Песенка друзей»).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3. Сюжетно-ролевая игра «Семья» (на основе сюжета сказки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«Волк и семеро козлят» - развитие ролевого диалога и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игровых умений.</a:t>
            </a:r>
          </a:p>
          <a:p>
            <a:pPr>
              <a:buNone/>
            </a:pPr>
            <a:endParaRPr lang="ru-RU" sz="15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rgbClr val="C00000"/>
                </a:solidFill>
                <a:latin typeface="Georgia" pitchFamily="18" charset="0"/>
              </a:rPr>
              <a:t>2-ой день – В гостях у сказки</a:t>
            </a:r>
            <a:endParaRPr lang="ru-RU" sz="35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МЕРОПРИЯТИЯ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1. Дидактическая игра «Сложи картинку и определи сказку» </a:t>
            </a:r>
          </a:p>
          <a:p>
            <a:pPr marL="596646" indent="-514350">
              <a:buNone/>
            </a:pPr>
            <a:r>
              <a:rPr lang="ru-RU" sz="3500" i="1" dirty="0" smtClean="0">
                <a:latin typeface="Georgia" pitchFamily="18" charset="0"/>
              </a:rPr>
              <a:t>- развитие мелкой моторику рук, логического мышления. 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2. Занятие по развитию речи: чтение сказки В. </a:t>
            </a:r>
            <a:r>
              <a:rPr lang="ru-RU" sz="3500" i="1" dirty="0" err="1" smtClean="0">
                <a:latin typeface="Georgia" pitchFamily="18" charset="0"/>
              </a:rPr>
              <a:t>Сутеева</a:t>
            </a:r>
            <a:endParaRPr lang="ru-RU" sz="35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«Кто сказал мяу!».</a:t>
            </a:r>
          </a:p>
          <a:p>
            <a:pPr>
              <a:buNone/>
            </a:pPr>
            <a:r>
              <a:rPr lang="ru-RU" sz="3500" i="1" dirty="0" smtClean="0">
                <a:latin typeface="Georgia" pitchFamily="18" charset="0"/>
              </a:rPr>
              <a:t>3. Игра – драматизация по сказке «Репка».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0"/>
            <a:ext cx="7380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ПЛАНИРОВАНИЕ  ПРОЕКТНОЙ ДЕЯТЕЛЬНОСТИ</a:t>
            </a:r>
            <a:endParaRPr lang="ru-RU" sz="2000" dirty="0"/>
          </a:p>
        </p:txBody>
      </p:sp>
      <p:pic>
        <p:nvPicPr>
          <p:cNvPr id="5" name="Рисунок 4" descr="81b7b0e2824508f8b2207248f2f230b7_aca1b526abce5693b6312581dec32d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908720"/>
            <a:ext cx="1260648" cy="1260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87624" y="332656"/>
            <a:ext cx="7499176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3-ий день – По страницам любимых книг</a:t>
            </a:r>
            <a:endParaRPr lang="ru-RU" sz="19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МЕРОПРИЯТИЯ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1. Рассматривание детьми иллюстраций к сказкам.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2. Беседа «Кто же пишет книжки?»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3. Организация выставки книг, принесённых из дома.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4. Чтение стихов, загадок про книги, героев сказок.</a:t>
            </a:r>
          </a:p>
          <a:p>
            <a:pPr>
              <a:buNone/>
            </a:pPr>
            <a:endParaRPr lang="ru-RU" sz="9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4-ый день – Чудеса в книжном царстве</a:t>
            </a:r>
            <a:endParaRPr lang="ru-RU" sz="19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МЕРОПРИЯТИЯ 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1. Беседа о правилах обращения с книгой.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2. Просмотр мультфильмов.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4. Лепка «Миски для трех медведей».</a:t>
            </a:r>
          </a:p>
          <a:p>
            <a:pPr>
              <a:buNone/>
            </a:pPr>
            <a:endParaRPr lang="ru-RU" sz="9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5-ый день – </a:t>
            </a:r>
            <a:r>
              <a:rPr lang="ru-RU" sz="1900" b="1" i="1" dirty="0" err="1" smtClean="0">
                <a:solidFill>
                  <a:srgbClr val="C00000"/>
                </a:solidFill>
                <a:latin typeface="Georgia" pitchFamily="18" charset="0"/>
              </a:rPr>
              <a:t>Книжкина</a:t>
            </a:r>
            <a:r>
              <a:rPr lang="ru-RU" sz="1900" b="1" i="1" dirty="0" smtClean="0">
                <a:solidFill>
                  <a:srgbClr val="C00000"/>
                </a:solidFill>
                <a:latin typeface="Georgia" pitchFamily="18" charset="0"/>
              </a:rPr>
              <a:t> больница</a:t>
            </a:r>
            <a:endParaRPr lang="ru-RU" sz="19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МЕРОПРИЯТИЯ </a:t>
            </a:r>
          </a:p>
          <a:p>
            <a:pPr marL="539496" indent="-457200">
              <a:buNone/>
            </a:pPr>
            <a:r>
              <a:rPr lang="ru-RU" sz="1900" i="1" dirty="0" smtClean="0">
                <a:latin typeface="Georgia" pitchFamily="18" charset="0"/>
              </a:rPr>
              <a:t>1. Аппликация «Закладки для книг».</a:t>
            </a:r>
          </a:p>
          <a:p>
            <a:pPr marL="539496" indent="-457200">
              <a:buNone/>
            </a:pPr>
            <a:r>
              <a:rPr lang="ru-RU" sz="1900" i="1" dirty="0" smtClean="0">
                <a:latin typeface="Georgia" pitchFamily="18" charset="0"/>
              </a:rPr>
              <a:t>2. Труд в уголке «Скорая помощь»:</a:t>
            </a:r>
            <a:r>
              <a:rPr lang="ru-RU" sz="1900" b="1" i="1" dirty="0" smtClean="0">
                <a:latin typeface="Georgia" pitchFamily="18" charset="0"/>
              </a:rPr>
              <a:t> </a:t>
            </a:r>
            <a:r>
              <a:rPr lang="ru-RU" sz="1900" i="1" dirty="0" smtClean="0">
                <a:latin typeface="Georgia" pitchFamily="18" charset="0"/>
              </a:rPr>
              <a:t>ремонт книг </a:t>
            </a:r>
            <a:r>
              <a:rPr lang="ru-RU" sz="1900" b="1" i="1" dirty="0" smtClean="0">
                <a:latin typeface="Georgia" pitchFamily="18" charset="0"/>
              </a:rPr>
              <a:t>-</a:t>
            </a:r>
            <a:r>
              <a:rPr lang="ru-RU" sz="1900" i="1" dirty="0" smtClean="0">
                <a:latin typeface="Georgia" pitchFamily="18" charset="0"/>
              </a:rPr>
              <a:t>  прививать </a:t>
            </a:r>
          </a:p>
          <a:p>
            <a:pPr marL="539496" indent="-457200">
              <a:buNone/>
            </a:pPr>
            <a:r>
              <a:rPr lang="ru-RU" sz="1900" i="1" dirty="0" smtClean="0">
                <a:latin typeface="Georgia" pitchFamily="18" charset="0"/>
              </a:rPr>
              <a:t>бережное отношение к книге.</a:t>
            </a:r>
          </a:p>
          <a:p>
            <a:pPr>
              <a:buNone/>
            </a:pPr>
            <a:r>
              <a:rPr lang="ru-RU" sz="1900" i="1" dirty="0" smtClean="0">
                <a:latin typeface="Georgia" pitchFamily="18" charset="0"/>
              </a:rPr>
              <a:t>3.	Выставка «Книжка-самоделка».</a:t>
            </a:r>
          </a:p>
          <a:p>
            <a:pPr>
              <a:buNone/>
            </a:pPr>
            <a:endParaRPr lang="ru-RU" sz="1900" i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Администратор\Desktop\Проект книжкина неделя1\MetodKopil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564904"/>
            <a:ext cx="1804727" cy="240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43608" y="404664"/>
            <a:ext cx="7643192" cy="61926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Совместная работа с детьми и родителями в соответствии с поставленной целью</a:t>
            </a:r>
          </a:p>
          <a:p>
            <a:pPr algn="ctr">
              <a:buNone/>
            </a:pPr>
            <a:endParaRPr lang="ru-RU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3000" b="1" i="1" dirty="0" smtClean="0">
                <a:latin typeface="Georgia" pitchFamily="18" charset="0"/>
              </a:rPr>
              <a:t>Работа с родителями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Беседа на тему: «Читаем вместе».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Консультации для родителей: «Зачем читать 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детям книжки».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Участие в выставках «Моя любимая книжка», «Книжка-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самоделка».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Пополнение библиотеки группы.</a:t>
            </a:r>
          </a:p>
          <a:p>
            <a:pPr>
              <a:buNone/>
            </a:pPr>
            <a:endParaRPr lang="ru-RU" sz="13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000" b="1" i="1" dirty="0" smtClean="0">
                <a:latin typeface="Georgia" pitchFamily="18" charset="0"/>
              </a:rPr>
              <a:t>Работа с детьми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Выставка книг.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Беседа с детьми на тему: «Книги разные нужны, книги разные важны».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Знакомим детей с загадками о сказочных героях и сказках.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Чтение литературных произведений».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Драматизация сказки «Теремок» с помощью настольного театра», «Репка» с помощью масок-шапочек.</a:t>
            </a:r>
          </a:p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latin typeface="Georgia" pitchFamily="18" charset="0"/>
              </a:rPr>
              <a:t>Изготовление закладки для книг.</a:t>
            </a:r>
          </a:p>
          <a:p>
            <a:endParaRPr lang="ru-RU" dirty="0"/>
          </a:p>
        </p:txBody>
      </p:sp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980728"/>
            <a:ext cx="1691680" cy="15247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929198"/>
            <a:ext cx="6858048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14001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Анкетирование родителей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143248"/>
            <a:ext cx="6858048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6858048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3357562"/>
            <a:ext cx="7215238" cy="12235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Обсуждают в детьми прочитанное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39%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5143512"/>
            <a:ext cx="7215238" cy="1237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Ребенок проявляет самостоятельную инициативу </a:t>
            </a: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в рассматривании 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книг </a:t>
            </a: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считают 72% 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1500174"/>
            <a:ext cx="6858048" cy="1280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Ежедневно читают книги детям </a:t>
            </a:r>
            <a:endParaRPr lang="ru-RU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47%  опрошенных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Выставка «Моя любимая книжка»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Администратор\Desktop\Проект книжкина неделя1\Новая папка\IMG_4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12776"/>
            <a:ext cx="3672408" cy="50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дминистратор\Desktop\Проект книжкина неделя1\Новая папка\IMG_4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716016" cy="265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Рассматривание книжек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Администратор\Desktop\Проект книжкина неделя1\Новая папка\IMG_4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024336" cy="2968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Users\Администратор\Desktop\Проект книжкина неделя1\Новая папка\IMG_4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0175">
            <a:off x="6066070" y="2029775"/>
            <a:ext cx="2583126" cy="459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C:\Users\Администратор\Desktop\Проект книжкина неделя1\Новая папка\IMG_4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365104"/>
            <a:ext cx="3899272" cy="21933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 descr="C:\Users\Администратор\Desktop\Проект книжкина неделя1\Новая папка\IMG_4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1303">
            <a:off x="4311733" y="1386253"/>
            <a:ext cx="3825305" cy="2151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Драматизация сказки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146" name="Picture 2" descr="C:\Users\Администратор\Desktop\Проект книжкина неделя1\IMG_4330-300x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498517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Проект книжкина неделя1\IMG_4333-300x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498516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Д/игра «Сложи картинку и определи сказку»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171" name="Picture 3" descr="C:\Users\Администратор\Desktop\Проект книжкина неделя1\Новая папка\IMG_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79290"/>
            <a:ext cx="5473261" cy="307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44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5504612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Ширмы для родителей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218" name="Picture 2" descr="C:\Users\Администратор\Desktop\Проект книжкина неделя1\Новая папка\IMG_4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4752528" cy="26732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Администратор\Desktop\Проект книжкина неделя1\Новая папка\IMG_4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5043399" cy="28369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Закладка для книги «</a:t>
            </a:r>
            <a:r>
              <a:rPr lang="ru-RU" sz="3200" b="1" dirty="0" err="1" smtClean="0">
                <a:solidFill>
                  <a:srgbClr val="C00000"/>
                </a:solidFill>
                <a:latin typeface="Georgia" pitchFamily="18" charset="0"/>
              </a:rPr>
              <a:t>Гусеничка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01008"/>
            <a:ext cx="5477770" cy="3081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Администратор\Desktop\Проект книжкина неделя1\Новая папка\IMG_44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5328592" cy="2997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05976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«Март весенний голубой,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День спешит к апрелю,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И приводит за собой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"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Книжкину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неделю«»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904656" cy="332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Выставка «Книжка-самоделка»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3" name="Picture 5" descr="C:\Users\Администратор\Desktop\Проект книжкина неделя1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7056784" cy="529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Выставка «Книжка-самоделка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8" name="Picture 4" descr="C:\Users\Администратор\Desktop\Проект книжкина неделя1\IMG_4459-16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39330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C:\Users\Администратор\Desktop\Проект книжкина неделя1\IMG_4463-16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403627" cy="426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 descr="C:\Users\Администратор\Desktop\Проект книжкина неделя1\image (14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3140664" cy="418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истратор\Desktop\Проект книжкина неделя1\image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297033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5" name="Picture 3" descr="C:\Users\Администратор\Desktop\Проект книжкина неделя1\image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C:\Users\Администратор\Desktop\Проект книжкина неделя1\image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08720"/>
            <a:ext cx="302433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истратор\Desktop\Проект книжкина неделя1\image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60045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C:\Users\Администратор\Desktop\Проект книжкина неделя1\image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944466" cy="525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5" descr="C:\Users\Администратор\Desktop\Проект книжкина неделя1\Галкин Артур с книжкой самоделкой Ре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0988"/>
            <a:ext cx="4716016" cy="353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8244408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4" descr="t_ok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573016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abf02b8d74d0aebbd417ba14b091ebd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2448272" cy="234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43608" y="548680"/>
            <a:ext cx="764319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Тип проекта: </a:t>
            </a:r>
            <a:r>
              <a:rPr lang="ru-RU" sz="2000" dirty="0" smtClean="0">
                <a:latin typeface="Georgia" pitchFamily="18" charset="0"/>
              </a:rPr>
              <a:t>творческий.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Вид проекта:</a:t>
            </a:r>
            <a:r>
              <a:rPr lang="ru-RU" sz="2000" dirty="0" smtClean="0">
                <a:latin typeface="Georgia" pitchFamily="18" charset="0"/>
              </a:rPr>
              <a:t> краткосрочный.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Продолжительность проекта:</a:t>
            </a:r>
            <a:r>
              <a:rPr lang="ru-RU" sz="2000" dirty="0" smtClean="0">
                <a:latin typeface="Georgia" pitchFamily="18" charset="0"/>
              </a:rPr>
              <a:t> 1 неделя.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Участники проекта:</a:t>
            </a:r>
            <a:r>
              <a:rPr lang="ru-RU" sz="2000" dirty="0" smtClean="0">
                <a:latin typeface="Georgia" pitchFamily="18" charset="0"/>
              </a:rPr>
              <a:t> дети младшей группы, воспитатели,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родители воспитанников.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Место для проведения проекта</a:t>
            </a:r>
            <a:r>
              <a:rPr lang="ru-RU" sz="2000" dirty="0" smtClean="0">
                <a:latin typeface="Georgia" pitchFamily="18" charset="0"/>
              </a:rPr>
              <a:t>: групповая комната.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Деятельность осуществляется в ходе режимных моментов, во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время совместной деятельности педагога с детьми.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Интеграция образовательных </a:t>
            </a:r>
          </a:p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областей:</a:t>
            </a:r>
            <a:r>
              <a:rPr lang="ru-RU" sz="2000" dirty="0" smtClean="0">
                <a:latin typeface="Georgia" pitchFamily="18" charset="0"/>
              </a:rPr>
              <a:t> познавательное, речевое,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художественно-творческое развитие.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 descr="C:\Users\Администратор\Desktop\Проект книжкина неделя1\восп.книж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184" y="3501008"/>
            <a:ext cx="3159816" cy="3086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Georgia" pitchFamily="18" charset="0"/>
                <a:cs typeface="Arial" pitchFamily="34" charset="0"/>
              </a:rPr>
              <a:t>Цель </a:t>
            </a:r>
            <a:r>
              <a:rPr lang="ru-RU" b="1" dirty="0" smtClean="0">
                <a:solidFill>
                  <a:schemeClr val="accent3"/>
                </a:solidFill>
                <a:latin typeface="Georgia" pitchFamily="18" charset="0"/>
                <a:cs typeface="Arial" pitchFamily="34" charset="0"/>
              </a:rPr>
              <a:t>проекта:</a:t>
            </a:r>
            <a:endParaRPr lang="ru-RU" b="1" dirty="0">
              <a:solidFill>
                <a:schemeClr val="accent3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704856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Формирование у детей ценностного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отношения к книге,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чтению.</a:t>
            </a:r>
            <a:endParaRPr lang="ru-RU" sz="3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0" name="Picture 2" descr="C:\Users\Администратор\Desktop\Проект книжкина неделя1\lubozna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Задачи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2960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 bmk="bookmark2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b="1" dirty="0" smtClean="0" bmk="bookmark2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b="1" dirty="0" smtClean="0" bmk="bookmark2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Проблема</a:t>
            </a: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endParaRPr lang="ru-RU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7704856" cy="4896544"/>
          </a:xfrm>
        </p:spPr>
        <p:txBody>
          <a:bodyPr>
            <a:normAutofit fontScale="32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 smtClean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58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Для маленького ребенка путь в мир литературы лежит через рассказывание взрослых и чтение ими книг.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 Для малыша книга - это дверца в большой мир, полный чудес, тайн, подвигов; это первый эмоциональный опыт постижения добра и зла, справедливости, отваги и многого другого.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В детском саду можно наблюдать следующую картину: довольные и счастливые дети бегают, шалят, играют друг с другом.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Воспитатель просит их успокоиться и послушать его. </a:t>
            </a:r>
            <a:br>
              <a:rPr lang="ru-RU" sz="5800" i="1" dirty="0" smtClean="0">
                <a:latin typeface="Georgia" pitchFamily="18" charset="0"/>
                <a:cs typeface="Arial" pitchFamily="34" charset="0"/>
              </a:rPr>
            </a:b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Ох, как не хочется отрываться от игр и беготни! Но воспитатель взял в руки книгу и начал читать 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Как сделать так, чтобы глаза маленьких слушателей загорелись под впечатлением услышанного, внимание было сосредоточено на воспитателе и хотелось бы слушать и слушать этот чудесный текст?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800" i="1" dirty="0" smtClean="0">
                <a:latin typeface="Georgia" pitchFamily="18" charset="0"/>
                <a:cs typeface="Arial" pitchFamily="34" charset="0"/>
              </a:rPr>
              <a:t>     Ясно, что воспитатель должен обладать определенными навыками чтеца. Именно его увлеченность, понимание им авторской позиции, сюжета, идейного замысла писателя будут формировать устойчивый интерес дошкольников к художественной литературе. </a:t>
            </a:r>
          </a:p>
          <a:p>
            <a:endParaRPr lang="ru-RU" dirty="0"/>
          </a:p>
        </p:txBody>
      </p:sp>
      <p:pic>
        <p:nvPicPr>
          <p:cNvPr id="5" name="Picture 0" descr="1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2167" cy="18001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Актуальность проекта</a:t>
            </a:r>
          </a:p>
        </p:txBody>
      </p:sp>
      <p:sp>
        <p:nvSpPr>
          <p:cNvPr id="155653" name="Rectangle 5"/>
          <p:cNvSpPr>
            <a:spLocks noGrp="1"/>
          </p:cNvSpPr>
          <p:nvPr>
            <p:ph idx="1"/>
          </p:nvPr>
        </p:nvSpPr>
        <p:spPr>
          <a:xfrm>
            <a:off x="1043608" y="1340768"/>
            <a:ext cx="7704856" cy="4968552"/>
          </a:xfrm>
        </p:spPr>
        <p:txBody>
          <a:bodyPr anchor="ctr"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     Последнее время все чаще нам приходится сталкиваться с тем,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что родители редко проводят с детьми свободное время, не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читают им книги, предпочитают оставлять детей одних перед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телевизором или компьютером.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     Дети не любят слушать художественные произведения,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внимание у них рассеянное, восприятие  и понимание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литературного текста снижено.  В следствие этого,  у детей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отмечается нарушение речевое, мыслительное и т .д. Всё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это  отрицательно отражается на его формировании как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личности. Поэтому очень важно прививать любовь у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дошкольников к книге, которая даст знания и образцы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поведения. Все это он увидит в литературных героях, которые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своим поведением и поступками раскроют ему представление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о прекрасном.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     Участие дошкольников в проекте «</a:t>
            </a:r>
            <a:r>
              <a:rPr lang="ru-RU" sz="1800" i="1" dirty="0" err="1" smtClean="0">
                <a:latin typeface="Georgia" pitchFamily="18" charset="0"/>
              </a:rPr>
              <a:t>Книжкина</a:t>
            </a:r>
            <a:r>
              <a:rPr lang="ru-RU" sz="1800" i="1" dirty="0" smtClean="0">
                <a:latin typeface="Georgia" pitchFamily="18" charset="0"/>
              </a:rPr>
              <a:t> неделя»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позволит им обогатить представления о книге, о ее значимости,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i="1" dirty="0" smtClean="0">
                <a:latin typeface="Georgia" pitchFamily="18" charset="0"/>
              </a:rPr>
              <a:t>Развивать связную речь, и, конечно же, творческие способности.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Rectangle 10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Прогнозируемые результаты</a:t>
            </a:r>
          </a:p>
        </p:txBody>
      </p:sp>
      <p:pic>
        <p:nvPicPr>
          <p:cNvPr id="7172" name="Picture 12" descr="499559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97152"/>
            <a:ext cx="2411759" cy="2060848"/>
          </a:xfrm>
        </p:spPr>
      </p:pic>
      <p:sp>
        <p:nvSpPr>
          <p:cNvPr id="156683" name="Rectangle 11"/>
          <p:cNvSpPr>
            <a:spLocks noGrp="1"/>
          </p:cNvSpPr>
          <p:nvPr>
            <p:ph type="body" sz="half" idx="3"/>
          </p:nvPr>
        </p:nvSpPr>
        <p:spPr>
          <a:xfrm>
            <a:off x="2195736" y="1628775"/>
            <a:ext cx="6624736" cy="4525963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Формирование у детей знаний и представлений о книге, а также бережное отношение и интерес к ней.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Привлечение родителей к событиям, происходящим в группе.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Оформление выставки»Моя любимая книжка»,  «Закладка для книжки своими руками».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Возрождение домашнего чтения.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Воспитание в детях доброты, сопереживания, отзывчивости через знакомство с произведениями художественной литературы.</a:t>
            </a:r>
          </a:p>
          <a:p>
            <a:pPr algn="just"/>
            <a:r>
              <a:rPr lang="ru-RU" sz="2000" i="1" dirty="0" smtClean="0">
                <a:latin typeface="Georgia" pitchFamily="18" charset="0"/>
                <a:cs typeface="Arial" pitchFamily="34" charset="0"/>
              </a:rPr>
              <a:t>Изготовление вместе с родителями книжки-самоделки.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2" grpId="0"/>
      <p:bldP spid="1566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Этапы реализации проекта</a:t>
            </a:r>
          </a:p>
        </p:txBody>
      </p:sp>
      <p:sp>
        <p:nvSpPr>
          <p:cNvPr id="158727" name="Rectangle 7"/>
          <p:cNvSpPr>
            <a:spLocks noGrp="1"/>
          </p:cNvSpPr>
          <p:nvPr>
            <p:ph idx="1"/>
          </p:nvPr>
        </p:nvSpPr>
        <p:spPr>
          <a:xfrm>
            <a:off x="1043607" y="1340768"/>
            <a:ext cx="7654305" cy="51845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Georgia" pitchFamily="18" charset="0"/>
              </a:rPr>
              <a:t>1 этап - подготовительный</a:t>
            </a:r>
          </a:p>
          <a:p>
            <a:pPr>
              <a:lnSpc>
                <a:spcPct val="80000"/>
              </a:lnSpc>
              <a:buNone/>
            </a:pPr>
            <a:r>
              <a:rPr lang="ru-RU" sz="1900" dirty="0" smtClean="0">
                <a:latin typeface="Georgia" pitchFamily="18" charset="0"/>
              </a:rPr>
              <a:t>1</a:t>
            </a:r>
            <a:r>
              <a:rPr lang="ru-RU" sz="1900" i="1" dirty="0" smtClean="0">
                <a:latin typeface="Georgia" pitchFamily="18" charset="0"/>
              </a:rPr>
              <a:t>.</a:t>
            </a:r>
            <a:r>
              <a:rPr lang="ru-RU" sz="2000" i="1" dirty="0" smtClean="0"/>
              <a:t>  </a:t>
            </a:r>
            <a:r>
              <a:rPr lang="ru-RU" sz="2000" i="1" dirty="0" smtClean="0">
                <a:latin typeface="Georgia" pitchFamily="18" charset="0"/>
              </a:rPr>
              <a:t>Определение цели и задач для реализации проекта.</a:t>
            </a:r>
            <a:endParaRPr lang="ru-RU" sz="1900" i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900" i="1" dirty="0" smtClean="0">
                <a:latin typeface="Georgia" pitchFamily="18" charset="0"/>
              </a:rPr>
              <a:t>2. Информация для родителей о предстоящей деятельности.</a:t>
            </a:r>
          </a:p>
          <a:p>
            <a:pPr>
              <a:lnSpc>
                <a:spcPct val="80000"/>
              </a:lnSpc>
              <a:buNone/>
            </a:pPr>
            <a:r>
              <a:rPr lang="ru-RU" sz="1900" i="1" dirty="0" smtClean="0">
                <a:latin typeface="Georgia" pitchFamily="18" charset="0"/>
              </a:rPr>
              <a:t>3. Подбор демонстрационного материала методической, </a:t>
            </a:r>
          </a:p>
          <a:p>
            <a:pPr>
              <a:lnSpc>
                <a:spcPct val="80000"/>
              </a:lnSpc>
              <a:buNone/>
            </a:pPr>
            <a:r>
              <a:rPr lang="ru-RU" sz="1900" i="1" dirty="0" smtClean="0">
                <a:latin typeface="Georgia" pitchFamily="18" charset="0"/>
              </a:rPr>
              <a:t>художественной литературы для чтения, аудиозаписей, </a:t>
            </a:r>
          </a:p>
          <a:p>
            <a:pPr>
              <a:lnSpc>
                <a:spcPct val="80000"/>
              </a:lnSpc>
              <a:buNone/>
            </a:pPr>
            <a:r>
              <a:rPr lang="ru-RU" sz="1900" i="1" dirty="0" smtClean="0">
                <a:latin typeface="Georgia" pitchFamily="18" charset="0"/>
              </a:rPr>
              <a:t>разного вида театра.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Georgia" pitchFamily="18" charset="0"/>
              </a:rPr>
              <a:t>2 этап - основной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1.Совместная деятельность взрослого и детей с учётом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интеграции  образовательных областей.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2. Организация выставки «Моя любимая книжка»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3. Работа с родителями по заданной теме: анкетирование,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проведение консультации, оформление папок-передвижек.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Georgia" pitchFamily="18" charset="0"/>
              </a:rPr>
              <a:t>3 этап - заключительный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1. Выставка творческих работ детей «Закладка для книжки»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2.Совместная творческая деятельность родителей и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Georgia" pitchFamily="18" charset="0"/>
              </a:rPr>
              <a:t>детей : выставка «Книжка-самоделка».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2856</TotalTime>
  <Words>924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Муниципальное бюджетное дошкольное образовательное учреждение   «Детский сад №2 общеразвивающего вида Пограничного муниципального района»   Проект в младшей группе   «КНИЖКИНА НЕДЕЛЯ»  </vt:lpstr>
      <vt:lpstr>Слайд 2</vt:lpstr>
      <vt:lpstr>Слайд 3</vt:lpstr>
      <vt:lpstr>Цель проекта:</vt:lpstr>
      <vt:lpstr>Задачи</vt:lpstr>
      <vt:lpstr> Проблема </vt:lpstr>
      <vt:lpstr>Актуальность проекта</vt:lpstr>
      <vt:lpstr>Прогнозируемые результаты</vt:lpstr>
      <vt:lpstr>Этапы реализации проекта</vt:lpstr>
      <vt:lpstr>Слайд 10</vt:lpstr>
      <vt:lpstr>Слайд 11</vt:lpstr>
      <vt:lpstr>Слайд 12</vt:lpstr>
      <vt:lpstr>Анкетирование родителей </vt:lpstr>
      <vt:lpstr>Выставка «Моя любимая книжка»</vt:lpstr>
      <vt:lpstr>Рассматривание книжек</vt:lpstr>
      <vt:lpstr>Драматизация сказки</vt:lpstr>
      <vt:lpstr>Д/игра «Сложи картинку и определи сказку»</vt:lpstr>
      <vt:lpstr>Ширмы для родителей</vt:lpstr>
      <vt:lpstr>Закладка для книги «Гусеничка»</vt:lpstr>
      <vt:lpstr>Выставка «Книжка-самоделка»</vt:lpstr>
      <vt:lpstr>Выставка «Книжка-самоделка</vt:lpstr>
      <vt:lpstr>Слайд 22</vt:lpstr>
      <vt:lpstr>Слайд 23</vt:lpstr>
      <vt:lpstr>СПАСИБО ЗА ВНИМАНИЕ!</vt:lpstr>
    </vt:vector>
  </TitlesOfParts>
  <Company>SibirSoft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Sea</dc:creator>
  <cp:lastModifiedBy>Дмитрий Каленюк</cp:lastModifiedBy>
  <cp:revision>215</cp:revision>
  <dcterms:created xsi:type="dcterms:W3CDTF">2012-02-15T08:18:29Z</dcterms:created>
  <dcterms:modified xsi:type="dcterms:W3CDTF">2016-04-23T13:15:55Z</dcterms:modified>
</cp:coreProperties>
</file>