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8"/>
  </p:notesMasterIdLst>
  <p:sldIdLst>
    <p:sldId id="272" r:id="rId2"/>
    <p:sldId id="273" r:id="rId3"/>
    <p:sldId id="257" r:id="rId4"/>
    <p:sldId id="274" r:id="rId5"/>
    <p:sldId id="275" r:id="rId6"/>
    <p:sldId id="276" r:id="rId7"/>
    <p:sldId id="260" r:id="rId8"/>
    <p:sldId id="277" r:id="rId9"/>
    <p:sldId id="267" r:id="rId10"/>
    <p:sldId id="283" r:id="rId11"/>
    <p:sldId id="278" r:id="rId12"/>
    <p:sldId id="279" r:id="rId13"/>
    <p:sldId id="280" r:id="rId14"/>
    <p:sldId id="268" r:id="rId15"/>
    <p:sldId id="269" r:id="rId16"/>
    <p:sldId id="270" r:id="rId17"/>
    <p:sldId id="265" r:id="rId18"/>
    <p:sldId id="261" r:id="rId19"/>
    <p:sldId id="263" r:id="rId20"/>
    <p:sldId id="264" r:id="rId21"/>
    <p:sldId id="281" r:id="rId22"/>
    <p:sldId id="258" r:id="rId23"/>
    <p:sldId id="284" r:id="rId24"/>
    <p:sldId id="285" r:id="rId25"/>
    <p:sldId id="286" r:id="rId26"/>
    <p:sldId id="26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909"/>
    <a:srgbClr val="BB1D11"/>
    <a:srgbClr val="0000CC"/>
    <a:srgbClr val="FF0066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7C6B9B-A9B4-4842-87FC-18E23539AE1C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D77D40-5E52-4587-8696-8A8E5FAF6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5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D2BB6C-21E2-4C74-AFD9-41453D0BD163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D5B3A-E05A-4A33-9CC6-280E25CF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364A-524D-49FC-97AF-75D249DB86FE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6613-96AB-452D-8F4D-5288E881A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7EF1-1686-4D1B-B19E-097BBB216E64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611A-4B72-45A3-8067-A2A94A88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48B7-8EC2-4F8E-AB95-0E21017D9250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6A1D-790E-4DFD-8D33-1DA4AD1DC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C664AF-5792-4EFB-965F-E99BDE855408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661D0B-50A6-4D08-A987-B4C0FF7F6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EE67-7ACF-45E7-9F72-75C7A5839131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EC66-7A21-4EF2-A92A-FAFBC4E4B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B67C6-E904-4715-AFE8-768FBD9BD1FC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5CAF4A-9ED5-44D0-9AB2-0E73D92E4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1E56-1025-4F4E-9245-69C6EC6F22F8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2553-129C-4642-B1E7-F91E3D5D7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655E1-7E92-4EEE-AD15-877567F41E43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7EA395-9737-433C-9640-F01B57258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FFBDC7-1797-4686-AF3C-479A0F62509D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E4A90-378E-4008-9B93-6AB952312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77E23-0607-4FF8-8257-695A1159A89B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271B43-23AE-4FAA-9409-D7E297CB1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02704AF-0B59-4C3F-BE00-4A0308DA12E9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D42F1D1-A0B4-4B1E-8947-A45458A7B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6" r:id="rId2"/>
    <p:sldLayoutId id="2147483822" r:id="rId3"/>
    <p:sldLayoutId id="2147483817" r:id="rId4"/>
    <p:sldLayoutId id="2147483823" r:id="rId5"/>
    <p:sldLayoutId id="2147483818" r:id="rId6"/>
    <p:sldLayoutId id="2147483824" r:id="rId7"/>
    <p:sldLayoutId id="2147483825" r:id="rId8"/>
    <p:sldLayoutId id="2147483826" r:id="rId9"/>
    <p:sldLayoutId id="2147483819" r:id="rId10"/>
    <p:sldLayoutId id="2147483820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909"/>
                </a:solidFill>
                <a:latin typeface="Times New Roman" pitchFamily="18" charset="0"/>
                <a:cs typeface="Times New Roman" pitchFamily="18" charset="0"/>
              </a:rPr>
              <a:t>МБДОУ «ДЕТСКИЙ </a:t>
            </a:r>
            <a:r>
              <a:rPr lang="ru-RU" sz="2000" b="1" dirty="0" smtClean="0">
                <a:solidFill>
                  <a:srgbClr val="FF0909"/>
                </a:solidFill>
                <a:latin typeface="Times New Roman" pitchFamily="18" charset="0"/>
                <a:cs typeface="Times New Roman" pitchFamily="18" charset="0"/>
              </a:rPr>
              <a:t>САД №</a:t>
            </a:r>
            <a:r>
              <a:rPr lang="ru-RU" sz="2000" b="1" dirty="0" smtClean="0">
                <a:solidFill>
                  <a:srgbClr val="FF0909"/>
                </a:solidFill>
                <a:latin typeface="Times New Roman" pitchFamily="18" charset="0"/>
                <a:cs typeface="Times New Roman" pitchFamily="18" charset="0"/>
              </a:rPr>
              <a:t>2»</a:t>
            </a:r>
            <a:endParaRPr lang="ru-RU" sz="2000" b="1" dirty="0">
              <a:solidFill>
                <a:srgbClr val="FF09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4414" y="1628800"/>
            <a:ext cx="7624786" cy="25145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проекта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образовательном процессе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Администратор\AppData\Local\Microsoft\Windows\Temporary Internet Files\Content.IE5\5GI9IARL\MP900401068[1]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4149080"/>
            <a:ext cx="2799603" cy="229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357438" y="500063"/>
            <a:ext cx="3429000" cy="15716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+mj-lt"/>
              </a:rPr>
              <a:t>Формы презентации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643063" y="1484313"/>
            <a:ext cx="841375" cy="587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061370" y="2142331"/>
            <a:ext cx="1439862" cy="1133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41613" y="3459162"/>
            <a:ext cx="26543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682332" y="2166144"/>
            <a:ext cx="1357312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72125" y="1643063"/>
            <a:ext cx="2071688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95963" y="1196975"/>
            <a:ext cx="127635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2875" y="2071688"/>
            <a:ext cx="2057400" cy="928687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+mj-lt"/>
              </a:rPr>
              <a:t>газета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63" y="3214688"/>
            <a:ext cx="221456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+mj-lt"/>
              </a:rPr>
              <a:t>спектакль, концерт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14625" y="4857750"/>
            <a:ext cx="2857500" cy="14509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+mj-lt"/>
              </a:rPr>
              <a:t>реклама-рассказ, буклет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00563" y="3284538"/>
            <a:ext cx="1928812" cy="10715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+mj-lt"/>
              </a:rPr>
              <a:t>занятие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15125" y="2500313"/>
            <a:ext cx="2071688" cy="1073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+mj-lt"/>
              </a:rPr>
              <a:t>выставка, конкурс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32588" y="1052513"/>
            <a:ext cx="1930400" cy="857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+mj-lt"/>
              </a:rPr>
              <a:t>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28322158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Зачем нужны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проекты?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teach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95380"/>
            <a:ext cx="30963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67683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100" y="764704"/>
            <a:ext cx="7499350" cy="5483696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 развитие самостоятельной и познавательной  деятельность детей.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Развитие познавательной сферы, расширение кругозора.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Развитие индивидуальных творческих способностей каждого ребёнка.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Развитие умения наблюдать, слушать.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Развитие мышления, навыков обобщать и   анализировать, внимания,  воображения, памяти, речи.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Развитие умения увидеть проблему комплексно с разных сторон.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Обучение в сотрудничестве (учить ребят добиваться единой цели, работая в группе).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35694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874618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31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цель проектного  метода в ДОУ</a:t>
            </a:r>
            <a:r>
              <a:rPr lang="ru-RU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/>
            </a:r>
            <a:br>
              <a:rPr lang="ru-RU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</a:br>
            <a:endParaRPr lang="ru-RU" dirty="0"/>
          </a:p>
        </p:txBody>
      </p:sp>
      <p:pic>
        <p:nvPicPr>
          <p:cNvPr id="4" name="Объект 3" descr="Рисунок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2057400" cy="240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1" y="1988840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sz="2800" b="1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условий, раскрывающих   творческий и    интеллектуальный потенциал дошкольников, ориентированных на диалогическое взаимодействие  детей, родителей и педагогов , способствующих самопознанию и саморазвитию всех участников педагогического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183596233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2211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РАЗВИТИЯ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38" y="1071563"/>
            <a:ext cx="700087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психологического благополучия и здоровья детей;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познавательных способностей;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творческого воображения;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творческого мышления;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</a:p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Рисунок 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3857628"/>
            <a:ext cx="3673484" cy="2755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112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BB1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 младшем дошкольном возрасте – это: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500174"/>
            <a:ext cx="6858048" cy="1000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вхождение детей в проблемную игровую ситуацию (ведущая роль педагога);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43438" y="2571744"/>
            <a:ext cx="714380" cy="571504"/>
          </a:xfrm>
          <a:prstGeom prst="downArrow">
            <a:avLst>
              <a:gd name="adj1" fmla="val 56778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0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143248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активизация желания искать пути разрешения проблемной ситуации (вместе с педагогом);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4429132"/>
            <a:ext cx="785818" cy="571504"/>
          </a:xfrm>
          <a:prstGeom prst="downArrow">
            <a:avLst>
              <a:gd name="adj1" fmla="val 56778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072074"/>
            <a:ext cx="6715172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начальных предпосылок поисковой деятельности (практические опыты).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20036" cy="9397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 старшем дошкольном возрасте – это: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214422"/>
            <a:ext cx="7429552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предпосылок поисковой деятельности, интеллектуальной инициативы;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643182"/>
            <a:ext cx="735811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143380"/>
            <a:ext cx="735811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2143116"/>
            <a:ext cx="714380" cy="50006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3571876"/>
            <a:ext cx="714380" cy="57150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00562" y="5072074"/>
            <a:ext cx="714380" cy="57150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643578"/>
            <a:ext cx="7358114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желания пользоваться специальной терминологией, ведение конструктивной беседы в процессе совместной исследовательской деятельности.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ПЕДАГОГА И ДЕТЕЙ В ПРОЕКТЕ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07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45716"/>
                <a:gridCol w="3254949"/>
                <a:gridCol w="3098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проекта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Формулирует проблему, цель.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Вводит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игровую ситуацию.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Формулирует задачи.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Вхождение в проблему.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Вживание в ситуацию.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Дополнение задач проекта.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Помогает в планировании работы.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деятельность.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Объединение в группы.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ролей.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Оказывает практическую помощь. Направляет и контролирует осуществление проекта.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 У Н.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 этап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 и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продукта деятельности к презентации. Представление.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СИСТЕМНАЯ ПАУТИНКА ПО ПРОЕКТУ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19" y="1285860"/>
          <a:ext cx="8572560" cy="5303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57520"/>
                <a:gridCol w="2857520"/>
                <a:gridCol w="2857520"/>
              </a:tblGrid>
              <a:tr h="11727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Познавательно-исследовательская.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ХУД. ЛИТЕРАТУРЫ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Коммуникативная.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7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Трудовая.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разных видов деятельности.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3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 различных видов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семьей и социальными партнерами.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3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r>
                        <a:rPr lang="ru-RU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ТВОРЧЕСТВО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Продуктивная.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Музыкально-художественная.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РЕЖИМНЫЕ МОМЕНТЫ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разных видов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НАВЫКИ ОБЩЕНИЯ ПЕДАГОГА С РЕБЁНКОМ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12"/>
          <p:cNvSpPr>
            <a:spLocks noGrp="1"/>
          </p:cNvSpPr>
          <p:nvPr>
            <p:ph idx="1"/>
          </p:nvPr>
        </p:nvSpPr>
        <p:spPr>
          <a:xfrm>
            <a:off x="357188" y="1357313"/>
            <a:ext cx="8577262" cy="528639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0"/>
            <a:ext cx="7643866" cy="10715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071942"/>
            <a:ext cx="2714644" cy="24288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Посылайте невербальные сигналы. Следите за тоном голоса, выражением своего лица, жестами. Только положительные!!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428736"/>
            <a:ext cx="2428892" cy="14287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Мягко направляйте ребёнка. Больше вопросов!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571612"/>
            <a:ext cx="2571768" cy="2143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Перескажите, то что сказал ребенок.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Подведите итог сказанному.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643446"/>
            <a:ext cx="2500330" cy="19288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паузу.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время на размышление. Это улучшает качество диалога, дискуссии</a:t>
            </a:r>
            <a:r>
              <a:rPr lang="ru-RU" sz="2000" dirty="0"/>
              <a:t>.</a:t>
            </a:r>
          </a:p>
        </p:txBody>
      </p:sp>
      <p:pic>
        <p:nvPicPr>
          <p:cNvPr id="2055" name="Picture 7" descr="C:\Users\Администратор\AppData\Local\Microsoft\Windows\Temporary Internet Files\Content.IE5\7GXAXI2K\MP900399498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31" y="1428736"/>
            <a:ext cx="2390388" cy="2988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7" name="Picture 9" descr="C:\Users\Администратор\AppData\Local\Microsoft\Windows\Temporary Internet Files\Content.IE5\5GI9IARL\MP90043948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3143248"/>
            <a:ext cx="2241573" cy="335756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7358114" cy="5072098"/>
          </a:xfrm>
        </p:spPr>
        <p:txBody>
          <a:bodyPr/>
          <a:lstStyle/>
          <a:p>
            <a:pPr marL="365760" indent="-283464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«Любая реформа образования должна опираться на личность человека. Если мы  будем следовать этому правилу, ребенок, вместо того, чтобы обременять нас, проявит себя как самое великое и утешительное чудо природы».               </a:t>
            </a:r>
          </a:p>
          <a:p>
            <a:pPr marL="365760" indent="-283464" algn="r" eaLnBrk="1" fontAlgn="auto" hangingPunct="1">
              <a:spcAft>
                <a:spcPts val="0"/>
              </a:spcAft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BB1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b="1" i="1" dirty="0" err="1" smtClean="0">
                <a:solidFill>
                  <a:srgbClr val="BB1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dirty="0" smtClean="0">
              <a:solidFill>
                <a:srgbClr val="BB1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РОЛЬ ПЕДАГОГА ПРИ ВЗАИМОДЕЙСТВИИ С СЕМЬЁЙ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000" b="1" dirty="0" smtClean="0"/>
              <a:t>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214422"/>
            <a:ext cx="3571900" cy="49292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СОТРУДНИЧЕСКАЯ: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Задаёт вопросы;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Ищет решение проблем  вместе с родителями;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Спрашивает родителей о ребенке и вместе оценивают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Узнает цели пожелания родителей;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Понимает, что всегда хорошо получить новую информацию на это ориентирует родителей.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Обсуждает с родителями, что они хотят и могут сделать;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родителям увидеть  их сильные стороны, готов учиться у родителей.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214422"/>
            <a:ext cx="2571767" cy="28623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ТРАДИЦИОННАЯ: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руководить;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всё знает;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 цели;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Оценивает результат;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 ответы на все вопросы;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Даёт задание на дом;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Ожидает, что родители считают его знатоком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2000240"/>
            <a:ext cx="57149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ln>
                  <a:solidFill>
                    <a:srgbClr val="C00000"/>
                  </a:solidFill>
                </a:ln>
                <a:solidFill>
                  <a:srgbClr val="BB1D1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?</a:t>
            </a:r>
            <a:endParaRPr lang="ru-RU" sz="9600" dirty="0">
              <a:ln>
                <a:solidFill>
                  <a:srgbClr val="C00000"/>
                </a:solidFill>
              </a:ln>
              <a:solidFill>
                <a:srgbClr val="BB1D1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4429132"/>
            <a:ext cx="3143248" cy="207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94122"/>
          </a:xfrm>
        </p:spPr>
        <p:txBody>
          <a:bodyPr/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Виды </a:t>
            </a:r>
            <a:r>
              <a:rPr lang="ru-RU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746826" cy="497964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20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количеству участников в проекте:</a:t>
            </a:r>
          </a:p>
          <a:p>
            <a:pPr marL="0" indent="-34290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индивидуальные (</a:t>
            </a:r>
            <a:r>
              <a:rPr lang="ru-RU" sz="2000" dirty="0" smtClean="0">
                <a:solidFill>
                  <a:srgbClr val="993300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rgbClr val="993300"/>
                </a:solidFill>
                <a:latin typeface="Times New Roman"/>
                <a:ea typeface="Times New Roman"/>
              </a:rPr>
              <a:t>Я и моя семья», «Генеалогическое древо», «Секреты бабушкиного сундука</a:t>
            </a:r>
            <a:r>
              <a:rPr lang="ru-RU" sz="2000" dirty="0" smtClean="0">
                <a:solidFill>
                  <a:srgbClr val="993300"/>
                </a:solidFill>
                <a:latin typeface="Times New Roman"/>
                <a:ea typeface="Times New Roman"/>
              </a:rPr>
              <a:t>»)</a:t>
            </a: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групповые (</a:t>
            </a:r>
            <a:r>
              <a:rPr lang="ru-RU" sz="2000" dirty="0" smtClean="0">
                <a:solidFill>
                  <a:srgbClr val="993300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rgbClr val="993300"/>
                </a:solidFill>
                <a:latin typeface="Times New Roman"/>
                <a:ea typeface="Times New Roman"/>
              </a:rPr>
              <a:t>Познай себя», «Подводный мир», «Весёлая астрономия</a:t>
            </a:r>
            <a:r>
              <a:rPr lang="ru-RU" sz="2000" dirty="0" smtClean="0">
                <a:solidFill>
                  <a:srgbClr val="993300"/>
                </a:solidFill>
                <a:latin typeface="Times New Roman"/>
                <a:ea typeface="Times New Roman"/>
              </a:rPr>
              <a:t>»)</a:t>
            </a: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коллективные (</a:t>
            </a:r>
            <a:r>
              <a:rPr lang="ru-RU" sz="2000" dirty="0" smtClean="0">
                <a:solidFill>
                  <a:srgbClr val="993300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rgbClr val="993300"/>
                </a:solidFill>
                <a:latin typeface="Times New Roman"/>
                <a:ea typeface="Times New Roman"/>
              </a:rPr>
              <a:t>Мир театра», «Здравствуй, Пушкин!», </a:t>
            </a:r>
            <a:r>
              <a:rPr lang="ru-RU" sz="2000" dirty="0" smtClean="0">
                <a:solidFill>
                  <a:srgbClr val="993300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 err="1" smtClean="0">
                <a:solidFill>
                  <a:srgbClr val="993300"/>
                </a:solidFill>
                <a:latin typeface="Times New Roman"/>
                <a:ea typeface="Times New Roman"/>
              </a:rPr>
              <a:t>Книжкина</a:t>
            </a:r>
            <a:r>
              <a:rPr lang="ru-RU" sz="2000" dirty="0" smtClean="0">
                <a:solidFill>
                  <a:srgbClr val="993300"/>
                </a:solidFill>
                <a:latin typeface="Times New Roman"/>
                <a:ea typeface="Times New Roman"/>
              </a:rPr>
              <a:t> неделя)</a:t>
            </a:r>
            <a:endParaRPr lang="ru-RU" sz="800" b="1" i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</a:pPr>
            <a:r>
              <a:rPr lang="ru-RU" sz="2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продолжительности выполнения проекта:</a:t>
            </a:r>
          </a:p>
          <a:p>
            <a:pPr marL="0" lvl="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мини-проекты</a:t>
            </a:r>
          </a:p>
          <a:p>
            <a:pPr marL="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краткосрочные 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(1-3 месяцев)</a:t>
            </a:r>
          </a:p>
          <a:p>
            <a:pPr marL="0" lvl="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среднесрочные 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(полугодие)</a:t>
            </a:r>
          </a:p>
          <a:p>
            <a:pPr marL="0" lvl="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долгосрочные 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(1-3 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800" b="1" i="1" u="sng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2000" b="1" i="1" u="sng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20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характеру содержания:</a:t>
            </a:r>
          </a:p>
          <a:p>
            <a:pPr marL="342000" indent="-34200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монопроекты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одна образовательная область)</a:t>
            </a:r>
          </a:p>
          <a:p>
            <a:pPr marL="342000" indent="-342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интегративные  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(две и более образовательных областей</a:t>
            </a:r>
            <a:endParaRPr lang="ru-RU" sz="2000" i="1" u="sng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pic28_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4779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27650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496944" cy="114303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ПРОЕКТОВ  В  ДОУ</a:t>
            </a:r>
            <a:r>
              <a:rPr lang="ru-RU" sz="2400" i="1" u="sng" cap="none" dirty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2400" i="1" u="sng" cap="none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2400" i="1" u="sng" cap="none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ru-RU" sz="2400" i="1" u="sng" cap="none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2400" i="1" u="sng" cap="none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доминирующему виду деятельности</a:t>
            </a:r>
            <a:r>
              <a:rPr lang="ru-RU" sz="24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по Л.В.Киселёвой)</a:t>
            </a:r>
            <a:endParaRPr lang="ru-RU" sz="2800" dirty="0">
              <a:ln>
                <a:solidFill>
                  <a:schemeClr val="accent6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8143875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23629"/>
              </p:ext>
            </p:extLst>
          </p:nvPr>
        </p:nvGraphicFramePr>
        <p:xfrm>
          <a:off x="285720" y="1428737"/>
          <a:ext cx="8572560" cy="516781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60450"/>
                <a:gridCol w="4286281"/>
                <a:gridCol w="1625829"/>
              </a:tblGrid>
              <a:tr h="8267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ПРОЕКТА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495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ИССЛЕДОВАТЕЛЬСКО-ТВОРЧЕСКИЙ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ЭКСПЕРИМЕНТИРУЮТ, 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 ЗАТЕМ ОФОРМЛЯЮТ РЕЗУЛЬТАТЫ В ВИДЕ ПРОДУКТИВНОЙ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2-7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РОЛЕВО-ИГРОВОЙ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ЭЛЕМЕНТОВ  ТВОРЧЕСКИХ ИГР.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2-7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1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ИНФОРМАЦИОННО-ПРАКТИЧЕСКО-ОРИЕНТИРОВАННЫЙ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ИНФОРМАЦИИ, ЕЁ РЕАЛИЗАЦИЯ ПОСРЕДСТВОМ СОЦИАЛЬНЫХ ИНТЕРЕСОВ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(ДИЗАЙН ГРУППЫ).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5-7- ЛЕТ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РАБОТЫ - ДЕТСКИЙ  ПРАЗДНИК, ДИЗАЙН И Т.Д.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2-7 ЛЕТ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разработки проектов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20000"/>
              </a:spcBef>
              <a:buClrTx/>
              <a:buSzTx/>
              <a:buNone/>
            </a:pPr>
            <a:r>
              <a:rPr lang="ru-RU" b="1" i="1" dirty="0">
                <a:solidFill>
                  <a:srgbClr val="BB1D11"/>
                </a:solidFill>
                <a:latin typeface="Times New Roman" pitchFamily="18" charset="0"/>
                <a:cs typeface="Times New Roman" pitchFamily="18" charset="0"/>
              </a:rPr>
              <a:t>1."Модель трёх вопросов"</a:t>
            </a:r>
            <a:endParaRPr lang="ru-RU" dirty="0">
              <a:solidFill>
                <a:srgbClr val="BB1D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87084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61698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ru-RU" i="1" dirty="0">
                <a:solidFill>
                  <a:srgbClr val="993300"/>
                </a:solidFill>
                <a:latin typeface="Calibri"/>
              </a:rPr>
              <a:t>Мы озабочены</a:t>
            </a:r>
            <a:r>
              <a:rPr lang="ru-RU" dirty="0">
                <a:solidFill>
                  <a:srgbClr val="993300"/>
                </a:solidFill>
                <a:latin typeface="Calibri"/>
              </a:rPr>
              <a:t>... </a:t>
            </a:r>
            <a:r>
              <a:rPr lang="ru-RU" sz="2800" dirty="0">
                <a:solidFill>
                  <a:srgbClr val="993300"/>
                </a:solidFill>
                <a:latin typeface="Calibri"/>
              </a:rPr>
              <a:t>(формулируется факт, противоречие, то, что привлекает внимание).</a:t>
            </a:r>
            <a:endParaRPr lang="ru-RU" dirty="0">
              <a:solidFill>
                <a:srgbClr val="993300"/>
              </a:solidFill>
              <a:latin typeface="Calibri"/>
            </a:endParaRP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ru-RU" i="1" dirty="0">
                <a:solidFill>
                  <a:srgbClr val="993300"/>
                </a:solidFill>
                <a:latin typeface="Calibri"/>
              </a:rPr>
              <a:t>Мы понимаем</a:t>
            </a:r>
            <a:r>
              <a:rPr lang="ru-RU" dirty="0">
                <a:solidFill>
                  <a:srgbClr val="993300"/>
                </a:solidFill>
                <a:latin typeface="Calibri"/>
              </a:rPr>
              <a:t>... </a:t>
            </a:r>
            <a:r>
              <a:rPr lang="ru-RU" sz="2800" dirty="0">
                <a:solidFill>
                  <a:srgbClr val="993300"/>
                </a:solidFill>
                <a:latin typeface="Calibri"/>
              </a:rPr>
              <a:t>(представляется осознанная проблема для решения и ориентиры-ценности).</a:t>
            </a:r>
            <a:endParaRPr lang="ru-RU" dirty="0">
              <a:solidFill>
                <a:srgbClr val="993300"/>
              </a:solidFill>
              <a:latin typeface="Calibri"/>
            </a:endParaRP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ru-RU" i="1" dirty="0">
                <a:solidFill>
                  <a:srgbClr val="993300"/>
                </a:solidFill>
                <a:latin typeface="Calibri"/>
              </a:rPr>
              <a:t>Мы ожидаем...</a:t>
            </a:r>
            <a:r>
              <a:rPr lang="ru-RU" b="1" i="1" dirty="0">
                <a:solidFill>
                  <a:srgbClr val="993300"/>
                </a:solidFill>
                <a:latin typeface="Calibri"/>
              </a:rPr>
              <a:t> </a:t>
            </a:r>
            <a:r>
              <a:rPr lang="ru-RU" sz="2800" dirty="0">
                <a:solidFill>
                  <a:srgbClr val="993300"/>
                </a:solidFill>
                <a:latin typeface="Calibri"/>
              </a:rPr>
              <a:t>(дается описание предполагаемых целей - результатов).</a:t>
            </a:r>
            <a:endParaRPr lang="ru-RU" dirty="0">
              <a:solidFill>
                <a:srgbClr val="993300"/>
              </a:solidFill>
              <a:latin typeface="Calibri"/>
            </a:endParaRP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ru-RU" i="1" dirty="0">
                <a:solidFill>
                  <a:srgbClr val="993300"/>
                </a:solidFill>
                <a:latin typeface="Calibri"/>
              </a:rPr>
              <a:t>Мы предполагаем</a:t>
            </a:r>
            <a:r>
              <a:rPr lang="ru-RU" dirty="0">
                <a:solidFill>
                  <a:srgbClr val="CC6600"/>
                </a:solidFill>
                <a:latin typeface="Calibri"/>
              </a:rPr>
              <a:t>... </a:t>
            </a:r>
            <a:r>
              <a:rPr lang="ru-RU" sz="2800" dirty="0">
                <a:solidFill>
                  <a:srgbClr val="CC6600"/>
                </a:solidFill>
                <a:latin typeface="Calibri"/>
              </a:rPr>
              <a:t>(представляются идеи, гипотезы).</a:t>
            </a:r>
            <a:endParaRPr lang="ru-RU" dirty="0">
              <a:solidFill>
                <a:srgbClr val="CC6600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90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90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2. Образ "Семь мы" ( по Заир-Бек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45719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980728"/>
            <a:ext cx="7499350" cy="5267672"/>
          </a:xfrm>
        </p:spPr>
        <p:txBody>
          <a:bodyPr/>
          <a:lstStyle/>
          <a:p>
            <a:r>
              <a:rPr lang="ru-RU" i="1" dirty="0">
                <a:solidFill>
                  <a:srgbClr val="993300"/>
                </a:solidFill>
              </a:rPr>
              <a:t>Мы намереваемся...</a:t>
            </a:r>
            <a:r>
              <a:rPr lang="ru-RU" b="1" i="1" dirty="0">
                <a:solidFill>
                  <a:srgbClr val="993300"/>
                </a:solidFill>
              </a:rPr>
              <a:t> </a:t>
            </a:r>
            <a:r>
              <a:rPr lang="ru-RU" dirty="0">
                <a:solidFill>
                  <a:srgbClr val="993300"/>
                </a:solidFill>
              </a:rPr>
              <a:t>(контекст действий, планируемых поэтапно).</a:t>
            </a:r>
          </a:p>
          <a:p>
            <a:r>
              <a:rPr lang="ru-RU" i="1" dirty="0">
                <a:solidFill>
                  <a:srgbClr val="993300"/>
                </a:solidFill>
              </a:rPr>
              <a:t>Мы готовы...</a:t>
            </a:r>
            <a:r>
              <a:rPr lang="ru-RU" b="1" i="1" dirty="0">
                <a:solidFill>
                  <a:srgbClr val="993300"/>
                </a:solidFill>
              </a:rPr>
              <a:t> </a:t>
            </a:r>
            <a:r>
              <a:rPr lang="ru-RU" dirty="0">
                <a:solidFill>
                  <a:srgbClr val="993300"/>
                </a:solidFill>
              </a:rPr>
              <a:t>(дается описание имеющихся ресурсов различного характера).</a:t>
            </a:r>
          </a:p>
          <a:p>
            <a:r>
              <a:rPr lang="ru-RU" i="1" dirty="0">
                <a:solidFill>
                  <a:srgbClr val="993300"/>
                </a:solidFill>
              </a:rPr>
              <a:t>Мы обращаемся за поддержкой</a:t>
            </a:r>
            <a:r>
              <a:rPr lang="ru-RU" dirty="0">
                <a:solidFill>
                  <a:srgbClr val="993300"/>
                </a:solidFill>
              </a:rPr>
              <a:t>... (представляется обоснование необходимой внешней поддержки реализации проекта).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310273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1285860"/>
            <a:ext cx="3970344" cy="3500462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 rot="10800000" flipV="1">
            <a:off x="1143000" y="4849133"/>
            <a:ext cx="7715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не применяет новых средств, должен ждать новых бед»</a:t>
            </a:r>
          </a:p>
          <a:p>
            <a:pPr algn="r"/>
            <a:endParaRPr lang="ru-RU" sz="2800" dirty="0"/>
          </a:p>
          <a:p>
            <a:pPr algn="r"/>
            <a:endParaRPr lang="ru-RU" sz="2800" dirty="0"/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4643438" y="5857893"/>
            <a:ext cx="3929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 Бэкон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112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1274763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 ФОРМИРОВАНИЯ  ПРОЕКТНОЙ КУЛЬТУРЫ ПЕДАГОГОВ  ДОУ  В  УСЛОВИЯХ  РЕАЛИЗАЦИИ      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БРАЗОВАТЕЛЬНЫХ  ПРОГРАММ</a:t>
            </a:r>
            <a:endParaRPr lang="ru-RU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Содержимое 113"/>
          <p:cNvSpPr>
            <a:spLocks noGrp="1"/>
          </p:cNvSpPr>
          <p:nvPr>
            <p:ph idx="1"/>
          </p:nvPr>
        </p:nvSpPr>
        <p:spPr>
          <a:xfrm>
            <a:off x="142875" y="1571625"/>
            <a:ext cx="8858250" cy="4554538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cs typeface="Aharoni" pitchFamily="2" charset="-79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28596" y="1571612"/>
            <a:ext cx="8286808" cy="57150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СПОСОБНОСТЬ ВЫЯВЛЯТЬ И АНАЛИЗИРОВАТЬ ПРОБЛЕМЫ ДОУ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643042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осуществлять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рамках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</a:t>
            </a:r>
            <a:r>
              <a:rPr lang="ru-RU" sz="1400" b="1" dirty="0">
                <a:solidFill>
                  <a:srgbClr val="0000FF"/>
                </a:solidFill>
              </a:rPr>
              <a:t>сти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3143240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формулировать систему целей проводимых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6143636" y="2786058"/>
            <a:ext cx="1343028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Овладение различными методиками  творческой деятельност</a:t>
            </a:r>
            <a:r>
              <a:rPr lang="ru-RU" sz="1400" b="1" dirty="0">
                <a:solidFill>
                  <a:srgbClr val="0000FF"/>
                </a:solidFill>
              </a:rPr>
              <a:t>и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4643438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ввести проект в </a:t>
            </a:r>
            <a:r>
              <a:rPr lang="ru-RU" sz="1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деятельностное</a:t>
            </a: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поле группы детей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42844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Четкое представление о проекте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образовании как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явлении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643834" y="2786058"/>
            <a:ext cx="1343028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разрабатывать и реализовывать проекты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714480" y="4857760"/>
            <a:ext cx="5929354" cy="57150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Способность работать в команде</a:t>
            </a:r>
          </a:p>
        </p:txBody>
      </p:sp>
      <p:cxnSp>
        <p:nvCxnSpPr>
          <p:cNvPr id="132" name="Прямая со стрелкой 131"/>
          <p:cNvCxnSpPr>
            <a:endCxn id="0" idx="0"/>
          </p:cNvCxnSpPr>
          <p:nvPr/>
        </p:nvCxnSpPr>
        <p:spPr>
          <a:xfrm rot="10800000" flipV="1">
            <a:off x="820738" y="2143125"/>
            <a:ext cx="2393950" cy="642938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5786438" y="2143125"/>
            <a:ext cx="2643187" cy="642938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0" idx="2"/>
          </p:cNvCxnSpPr>
          <p:nvPr/>
        </p:nvCxnSpPr>
        <p:spPr>
          <a:xfrm rot="16200000" flipH="1">
            <a:off x="1356520" y="3821906"/>
            <a:ext cx="500062" cy="1571625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10800000" flipV="1">
            <a:off x="6715125" y="4357688"/>
            <a:ext cx="1643063" cy="500062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2428875" y="4357688"/>
            <a:ext cx="1071563" cy="500062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rot="5400000">
            <a:off x="6015038" y="4057650"/>
            <a:ext cx="500062" cy="1100138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6200000" flipH="1">
            <a:off x="3607594" y="4607719"/>
            <a:ext cx="500062" cy="0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16200000" flipH="1">
            <a:off x="5036344" y="4607719"/>
            <a:ext cx="500062" cy="0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rot="5400000">
            <a:off x="3463925" y="2463800"/>
            <a:ext cx="642938" cy="1588"/>
          </a:xfrm>
          <a:prstGeom prst="straightConnector1">
            <a:avLst/>
          </a:prstGeom>
          <a:ln w="19050">
            <a:solidFill>
              <a:srgbClr val="FF09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endCxn id="0" idx="0"/>
          </p:cNvCxnSpPr>
          <p:nvPr/>
        </p:nvCxnSpPr>
        <p:spPr>
          <a:xfrm rot="16200000" flipH="1">
            <a:off x="4983163" y="2446337"/>
            <a:ext cx="642938" cy="36513"/>
          </a:xfrm>
          <a:prstGeom prst="straightConnector1">
            <a:avLst/>
          </a:prstGeom>
          <a:ln w="19050">
            <a:solidFill>
              <a:srgbClr val="FF09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2" name="Picture 7" descr="C:\Users\Администратор\AppData\Local\Microsoft\Windows\Temporary Internet Files\Content.IE5\5GI9IARL\MC900412356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47004">
            <a:off x="554038" y="5068888"/>
            <a:ext cx="1176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7" descr="C:\Users\Администратор\AppData\Local\Microsoft\Windows\Temporary Internet Files\Content.IE5\5GI9IARL\MC900412356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409938">
            <a:off x="7953375" y="4762500"/>
            <a:ext cx="11811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836712"/>
            <a:ext cx="7385372" cy="5411688"/>
          </a:xfrm>
        </p:spPr>
        <p:txBody>
          <a:bodyPr/>
          <a:lstStyle/>
          <a:p>
            <a:pPr eaLnBrk="1" hangingPunct="1"/>
            <a:r>
              <a:rPr lang="ru-RU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разработан в начале ХХ столетия американским философом, психологом и  педагогом Джоном </a:t>
            </a:r>
            <a:r>
              <a:rPr lang="ru-RU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(1859-1952).</a:t>
            </a:r>
          </a:p>
          <a:p>
            <a:pPr eaLnBrk="1" hangingPunct="1"/>
            <a:endParaRPr lang="ru-RU" sz="2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 мнению </a:t>
            </a:r>
            <a:r>
              <a:rPr lang="ru-RU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Д.Дьюи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обучение должно строиться "</a:t>
            </a:r>
            <a:r>
              <a:rPr lang="ru-RU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 активной основе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через целесообразную деятельность детей в соответствии с их личными интересами и личными целями".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347200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42770" cy="940966"/>
          </a:xfrm>
        </p:spPr>
        <p:txBody>
          <a:bodyPr>
            <a:noAutofit/>
          </a:bodyPr>
          <a:lstStyle/>
          <a:p>
            <a:r>
              <a:rPr lang="ru-RU" sz="2400" b="1" i="1" u="sng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«Проект»</a:t>
            </a:r>
            <a:r>
              <a:rPr lang="ru-RU" sz="24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лат.</a:t>
            </a:r>
            <a:r>
              <a:rPr lang="en-US" sz="2400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выброшенный вперёд»</a:t>
            </a:r>
            <a:r>
              <a:rPr lang="ru-RU" sz="2400" b="1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выступающий»</a:t>
            </a:r>
            <a:r>
              <a:rPr lang="ru-RU" sz="2400" b="1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b="1" i="1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бросающийся в</a:t>
            </a:r>
            <a:r>
              <a:rPr lang="ru-RU" sz="2400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глаза»</a:t>
            </a:r>
            <a:r>
              <a:rPr lang="ru-RU" sz="2400" dirty="0"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– специально организованный взрослым и выполняемый детьми комплекс действий, завершающийся созданием творческих работ.</a:t>
            </a:r>
          </a:p>
          <a:p>
            <a:pPr eaLnBrk="1" hangingPunct="1"/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24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система обучения, при которой дети приобретают знания в процессе планирования и выполнения постоянно усложняющихся практических заданий - проектов.</a:t>
            </a:r>
          </a:p>
          <a:p>
            <a:pPr eaLnBrk="1" hangingPunct="1"/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Метод проектов всегда предполагает решение воспитанниками какой-то </a:t>
            </a:r>
            <a:r>
              <a:rPr lang="ru-RU" sz="2400" b="1" i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400" i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27460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700808"/>
            <a:ext cx="7313364" cy="4547592"/>
          </a:xfrm>
        </p:spPr>
        <p:txBody>
          <a:bodyPr/>
          <a:lstStyle/>
          <a:p>
            <a:pPr marL="0" lvl="0" indent="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это педагогическая технология, стержнем которой является</a:t>
            </a:r>
            <a:r>
              <a:rPr lang="ru-RU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самостоятельная деятельность детей 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– исследовательская, познавательная, продуктивная, в процессе которой ребенок познает окружающий мир и </a:t>
            </a:r>
            <a:r>
              <a:rPr lang="ru-RU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воплощает новые знания в реальные продукты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96023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ПРОЕКТ-это «пять П»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AppData\Local\Microsoft\Windows\Temporary Internet Files\Content.IE5\5GI9IARL\MP900444374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1785926"/>
            <a:ext cx="309181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4929222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роблема;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роектирование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(планирование);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оиск информации;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родукт;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резентация.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Шестое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проекта- это 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папка,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которой собраны рабочие материалы, в том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 планы, отчеты, рисунки, схемы, карты,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Основной тезис современного понимания метода проектов: </a:t>
            </a:r>
            <a:b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933528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Все, что я познаю - я знаю, для   чего это  мне надо и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</a:rPr>
              <a:t>где и как я могу эти знания   применить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»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ru-RU" sz="800" b="1" i="1" dirty="0" smtClean="0">
              <a:solidFill>
                <a:srgbClr val="CC66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ru-RU" sz="800" b="1" i="1" dirty="0">
              <a:solidFill>
                <a:srgbClr val="CC66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sz="2400" dirty="0">
                <a:solidFill>
                  <a:srgbClr val="CC66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</a:rPr>
              <a:t>Метод проектов как один из методов интегрированного обучения дошкольников, </a:t>
            </a:r>
            <a:r>
              <a:rPr lang="ru-RU" sz="2400" b="1" u="sng" dirty="0">
                <a:solidFill>
                  <a:srgbClr val="993300"/>
                </a:solidFill>
                <a:latin typeface="Times New Roman" pitchFamily="18" charset="0"/>
              </a:rPr>
              <a:t>основывается на интересах детей.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ru-RU" sz="800" b="1" u="sng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ru-RU" sz="800" b="1" u="sng" dirty="0">
              <a:solidFill>
                <a:srgbClr val="993300"/>
              </a:solidFill>
              <a:latin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</a:rPr>
              <a:t>Метод </a:t>
            </a:r>
            <a:r>
              <a:rPr lang="ru-RU" sz="2400" b="1" u="sng" dirty="0">
                <a:solidFill>
                  <a:srgbClr val="993300"/>
                </a:solidFill>
                <a:latin typeface="Times New Roman" pitchFamily="18" charset="0"/>
              </a:rPr>
              <a:t>предполагает самостоятельную активность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</a:rPr>
              <a:t>воспитанников детского сада. Только действуя самостоятельно, дети учатся разными способами находить информацию об интересующем их предмете или явлении и </a:t>
            </a:r>
            <a:r>
              <a:rPr lang="ru-RU" sz="2400" b="1" u="sng" dirty="0">
                <a:solidFill>
                  <a:srgbClr val="993300"/>
                </a:solidFill>
                <a:latin typeface="Times New Roman" pitchFamily="18" charset="0"/>
              </a:rPr>
              <a:t>использовать эти знания для создания новых объектов деятельности.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847271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 стрелкой 72"/>
          <p:cNvCxnSpPr>
            <a:endCxn id="36" idx="0"/>
          </p:cNvCxnSpPr>
          <p:nvPr/>
        </p:nvCxnSpPr>
        <p:spPr>
          <a:xfrm rot="5400000">
            <a:off x="2624932" y="2267744"/>
            <a:ext cx="2571750" cy="10366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43" idx="0"/>
          </p:cNvCxnSpPr>
          <p:nvPr/>
        </p:nvCxnSpPr>
        <p:spPr>
          <a:xfrm rot="16200000" flipH="1">
            <a:off x="3661569" y="2267744"/>
            <a:ext cx="2571750" cy="10366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41" idx="0"/>
          </p:cNvCxnSpPr>
          <p:nvPr/>
        </p:nvCxnSpPr>
        <p:spPr>
          <a:xfrm rot="16200000" flipH="1">
            <a:off x="4375944" y="1553369"/>
            <a:ext cx="1428750" cy="13223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1000125"/>
            <a:ext cx="2000250" cy="2143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/>
          <p:cNvPicPr/>
          <p:nvPr/>
        </p:nvPicPr>
        <p:blipFill>
          <a:blip r:embed="rId3" cstate="screen"/>
          <a:srcRect l="2439" r="14633" b="13000"/>
          <a:stretch>
            <a:fillRect/>
          </a:stretch>
        </p:blipFill>
        <p:spPr bwMode="auto">
          <a:xfrm>
            <a:off x="6286500" y="3500438"/>
            <a:ext cx="2428875" cy="2071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Рисунок 23"/>
          <p:cNvPicPr/>
          <p:nvPr/>
        </p:nvPicPr>
        <p:blipFill>
          <a:blip r:embed="rId4" cstate="screen"/>
          <a:srcRect l="2757" r="9007" b="10891"/>
          <a:stretch>
            <a:fillRect/>
          </a:stretch>
        </p:blipFill>
        <p:spPr bwMode="auto">
          <a:xfrm>
            <a:off x="285750" y="3643313"/>
            <a:ext cx="2286000" cy="2143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-500098" y="357166"/>
            <a:ext cx="1077391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ТЕМА ПРОЕКТА – ТО, ЧТО МЫ УЗНАЕМ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5786454"/>
            <a:ext cx="921550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ПРОЕКТ – ТО, ЧТО МЫ ДЕЛАЕМ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5" cstate="screen"/>
          <a:srcRect t="-6902"/>
          <a:stretch>
            <a:fillRect/>
          </a:stretch>
        </p:blipFill>
        <p:spPr bwMode="auto">
          <a:xfrm>
            <a:off x="6429375" y="785813"/>
            <a:ext cx="2500313" cy="2214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Скругленный прямоугольник 20"/>
          <p:cNvSpPr/>
          <p:nvPr/>
        </p:nvSpPr>
        <p:spPr>
          <a:xfrm>
            <a:off x="3000364" y="1071546"/>
            <a:ext cx="3000396" cy="4286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</p:txBody>
      </p:sp>
      <p:cxnSp>
        <p:nvCxnSpPr>
          <p:cNvPr id="27" name="Прямая со стрелкой 26"/>
          <p:cNvCxnSpPr>
            <a:endCxn id="35" idx="0"/>
          </p:cNvCxnSpPr>
          <p:nvPr/>
        </p:nvCxnSpPr>
        <p:spPr>
          <a:xfrm rot="10800000" flipV="1">
            <a:off x="3106738" y="1500188"/>
            <a:ext cx="1250950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000500" y="1928813"/>
            <a:ext cx="85725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00563" y="1500188"/>
            <a:ext cx="1143000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571736" y="1785926"/>
            <a:ext cx="1071570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071942"/>
            <a:ext cx="150019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слайд-шоу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71736" y="2857496"/>
            <a:ext cx="1071570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1785926"/>
            <a:ext cx="1071570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14744" y="2357430"/>
            <a:ext cx="1571636" cy="50006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86182" y="3286124"/>
            <a:ext cx="1285884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альбомы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14942" y="2928934"/>
            <a:ext cx="107157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86182" y="5072074"/>
            <a:ext cx="1643074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14876" y="4071942"/>
            <a:ext cx="150019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видеоролик</a:t>
            </a:r>
          </a:p>
        </p:txBody>
      </p:sp>
      <p:cxnSp>
        <p:nvCxnSpPr>
          <p:cNvPr id="59" name="Прямая со стрелкой 58"/>
          <p:cNvCxnSpPr>
            <a:endCxn id="37" idx="0"/>
          </p:cNvCxnSpPr>
          <p:nvPr/>
        </p:nvCxnSpPr>
        <p:spPr>
          <a:xfrm rot="5400000">
            <a:off x="3089276" y="1517650"/>
            <a:ext cx="1357312" cy="13223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40" idx="0"/>
          </p:cNvCxnSpPr>
          <p:nvPr/>
        </p:nvCxnSpPr>
        <p:spPr>
          <a:xfrm rot="5400000">
            <a:off x="4214019" y="3071019"/>
            <a:ext cx="428625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6200000" flipH="1">
            <a:off x="3821906" y="4393407"/>
            <a:ext cx="1285875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1289</TotalTime>
  <Words>1166</Words>
  <Application>Microsoft Office PowerPoint</Application>
  <PresentationFormat>Экран (4:3)</PresentationFormat>
  <Paragraphs>224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МБДОУ «ДЕТСКИЙ САД №2»</vt:lpstr>
      <vt:lpstr>Презентация PowerPoint</vt:lpstr>
      <vt:lpstr>МОДЕЛЬ  ФОРМИРОВАНИЯ  ПРОЕКТНОЙ КУЛЬТУРЫ ПЕДАГОГОВ  ДОУ  В  УСЛОВИЯХ  РЕАЛИЗАЦИИ        ОБРАЗОВАТЕЛЬНЫХ  ПРОГРАММ</vt:lpstr>
      <vt:lpstr>Презентация PowerPoint</vt:lpstr>
      <vt:lpstr>«Проект» ( лат.) «выброшенный вперёд», «выступающий», «бросающийся в глаза».  </vt:lpstr>
      <vt:lpstr>Метод проектов </vt:lpstr>
      <vt:lpstr>ПРОЕКТ-это «пять П»</vt:lpstr>
      <vt:lpstr> Основной тезис современного понимания метода проектов:  </vt:lpstr>
      <vt:lpstr>Презентация PowerPoint</vt:lpstr>
      <vt:lpstr>Презентация PowerPoint</vt:lpstr>
      <vt:lpstr>Зачем нужны проекты?</vt:lpstr>
      <vt:lpstr>Презентация PowerPoint</vt:lpstr>
      <vt:lpstr> Основная цель проектного  метода в ДОУ </vt:lpstr>
      <vt:lpstr>ЗАДАЧИ РАЗВИТИЯ</vt:lpstr>
      <vt:lpstr> В младшем дошкольном возрасте – это: </vt:lpstr>
      <vt:lpstr> В старшем дошкольном возрасте – это: </vt:lpstr>
      <vt:lpstr>ДЕЯТЕЛЬНОСТЬ ПЕДАГОГА И ДЕТЕЙ В ПРОЕКТЕ</vt:lpstr>
      <vt:lpstr>СИСТЕМНАЯ ПАУТИНКА ПО ПРОЕКТУ</vt:lpstr>
      <vt:lpstr>НАВЫКИ ОБЩЕНИЯ ПЕДАГОГА С РЕБЁНКОМ</vt:lpstr>
      <vt:lpstr>РОЛЬ ПЕДАГОГА ПРИ ВЗАИМОДЕЙСТВИИ С СЕМЬЁЙ</vt:lpstr>
      <vt:lpstr>    Виды проектов</vt:lpstr>
      <vt:lpstr>виды ПРОЕКТОВ  В  ДОУ  По доминирующему виду деятельности ( по Л.В.Киселёвой)</vt:lpstr>
      <vt:lpstr>Способы разработки проектов</vt:lpstr>
      <vt:lpstr> 2. Образ "Семь мы" ( по Заир-Бек) 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как средство разработки ивнедрения педагогических инноваций</dc:title>
  <dc:creator>DNA7 X86</dc:creator>
  <cp:lastModifiedBy>kids</cp:lastModifiedBy>
  <cp:revision>130</cp:revision>
  <dcterms:created xsi:type="dcterms:W3CDTF">2012-01-22T13:58:11Z</dcterms:created>
  <dcterms:modified xsi:type="dcterms:W3CDTF">2014-05-27T00:52:11Z</dcterms:modified>
</cp:coreProperties>
</file>