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65" r:id="rId4"/>
    <p:sldId id="257" r:id="rId5"/>
    <p:sldId id="266" r:id="rId6"/>
    <p:sldId id="267" r:id="rId7"/>
    <p:sldId id="258" r:id="rId8"/>
    <p:sldId id="259" r:id="rId9"/>
    <p:sldId id="260" r:id="rId10"/>
    <p:sldId id="261" r:id="rId11"/>
    <p:sldId id="263" r:id="rId12"/>
    <p:sldId id="262" r:id="rId13"/>
    <p:sldId id="268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4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D4-499A-D548-9A30-C99A15659945}" type="datetimeFigureOut">
              <a:rPr lang="ru-RU" smtClean="0"/>
              <a:t>02.02.15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C6A0-729A-FB44-9B99-F0CD01A902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D4-499A-D548-9A30-C99A15659945}" type="datetimeFigureOut">
              <a:rPr lang="ru-RU" smtClean="0"/>
              <a:t>02.02.15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C6A0-729A-FB44-9B99-F0CD01A902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53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D4-499A-D548-9A30-C99A15659945}" type="datetimeFigureOut">
              <a:rPr lang="ru-RU" smtClean="0"/>
              <a:t>02.02.15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C6A0-729A-FB44-9B99-F0CD01A902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20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D4-499A-D548-9A30-C99A15659945}" type="datetimeFigureOut">
              <a:rPr lang="ru-RU" smtClean="0"/>
              <a:t>02.02.15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C6A0-729A-FB44-9B99-F0CD01A902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66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D4-499A-D548-9A30-C99A15659945}" type="datetimeFigureOut">
              <a:rPr lang="ru-RU" smtClean="0"/>
              <a:t>02.02.15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C6A0-729A-FB44-9B99-F0CD01A902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275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D4-499A-D548-9A30-C99A15659945}" type="datetimeFigureOut">
              <a:rPr lang="ru-RU" smtClean="0"/>
              <a:t>02.02.15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C6A0-729A-FB44-9B99-F0CD01A902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47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D4-499A-D548-9A30-C99A15659945}" type="datetimeFigureOut">
              <a:rPr lang="ru-RU" smtClean="0"/>
              <a:t>02.02.15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C6A0-729A-FB44-9B99-F0CD01A902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34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D4-499A-D548-9A30-C99A15659945}" type="datetimeFigureOut">
              <a:rPr lang="ru-RU" smtClean="0"/>
              <a:t>02.02.15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C6A0-729A-FB44-9B99-F0CD01A902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74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D4-499A-D548-9A30-C99A15659945}" type="datetimeFigureOut">
              <a:rPr lang="ru-RU" smtClean="0"/>
              <a:t>02.02.15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C6A0-729A-FB44-9B99-F0CD01A902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72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D4-499A-D548-9A30-C99A15659945}" type="datetimeFigureOut">
              <a:rPr lang="ru-RU" smtClean="0"/>
              <a:t>02.02.15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C6A0-729A-FB44-9B99-F0CD01A902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25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E1BD4-499A-D548-9A30-C99A15659945}" type="datetimeFigureOut">
              <a:rPr lang="ru-RU" smtClean="0"/>
              <a:t>02.02.15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0C6A0-729A-FB44-9B99-F0CD01A902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9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E1BD4-499A-D548-9A30-C99A15659945}" type="datetimeFigureOut">
              <a:rPr lang="ru-RU" smtClean="0"/>
              <a:t>02.02.15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0C6A0-729A-FB44-9B99-F0CD01A902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459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solidFill>
            <a:srgbClr val="CCFFCC"/>
          </a:solidFill>
        </p:spPr>
        <p:txBody>
          <a:bodyPr>
            <a:normAutofit fontScale="90000"/>
          </a:bodyPr>
          <a:lstStyle/>
          <a:p>
            <a:pPr lvl="0"/>
            <a:r>
              <a:rPr lang="ru-RU" b="1" dirty="0"/>
              <a:t>Формы и содержание методической </a:t>
            </a:r>
            <a:r>
              <a:rPr lang="ru-RU" b="1" dirty="0" smtClean="0"/>
              <a:t>деятельности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algn="r"/>
            <a:r>
              <a:rPr lang="ru-RU" b="1" dirty="0">
                <a:solidFill>
                  <a:schemeClr val="tx1"/>
                </a:solidFill>
                <a:latin typeface="Calibri" charset="0"/>
                <a:cs typeface="Geneva CY" charset="0"/>
              </a:rPr>
              <a:t>К.Ю. </a:t>
            </a:r>
            <a:r>
              <a:rPr lang="ru-RU" b="1" dirty="0" err="1">
                <a:solidFill>
                  <a:schemeClr val="tx1"/>
                </a:solidFill>
                <a:latin typeface="Calibri" charset="0"/>
                <a:cs typeface="Geneva CY" charset="0"/>
              </a:rPr>
              <a:t>Белая,к.п.н</a:t>
            </a:r>
            <a:r>
              <a:rPr lang="ru-RU" b="1" dirty="0">
                <a:solidFill>
                  <a:schemeClr val="tx1"/>
                </a:solidFill>
                <a:latin typeface="Calibri" charset="0"/>
                <a:cs typeface="Geneva CY" charset="0"/>
              </a:rPr>
              <a:t>., </a:t>
            </a:r>
          </a:p>
          <a:p>
            <a:pPr algn="r"/>
            <a:r>
              <a:rPr lang="ru-RU" b="1" dirty="0">
                <a:solidFill>
                  <a:schemeClr val="tx1"/>
                </a:solidFill>
                <a:latin typeface="Calibri" charset="0"/>
                <a:cs typeface="Geneva CY" charset="0"/>
              </a:rPr>
              <a:t>Заслуженный учитель России, Лауреат премии Правительства РФ в области образования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965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113962"/>
            <a:ext cx="8229600" cy="1062496"/>
          </a:xfrm>
          <a:solidFill>
            <a:srgbClr val="CCFFCC"/>
          </a:solidFill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Подготовка </a:t>
            </a:r>
            <a:r>
              <a:rPr lang="ru-RU" sz="3600" dirty="0"/>
              <a:t>и проведение деловой игры — процесс творческий </a:t>
            </a:r>
            <a:r>
              <a:rPr lang="ru-RU" sz="3600" dirty="0" smtClean="0"/>
              <a:t>и включает: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76458"/>
            <a:ext cx="8229600" cy="5415440"/>
          </a:xfrm>
        </p:spPr>
        <p:txBody>
          <a:bodyPr>
            <a:normAutofit/>
          </a:bodyPr>
          <a:lstStyle/>
          <a:p>
            <a:r>
              <a:rPr lang="ru-RU" dirty="0" smtClean="0"/>
              <a:t>разработка </a:t>
            </a:r>
            <a:r>
              <a:rPr lang="ru-RU" dirty="0"/>
              <a:t>материалов деловой </a:t>
            </a:r>
            <a:r>
              <a:rPr lang="ru-RU" dirty="0" smtClean="0"/>
              <a:t>игры;</a:t>
            </a:r>
          </a:p>
          <a:p>
            <a:r>
              <a:rPr lang="ru-RU" dirty="0" smtClean="0"/>
              <a:t> создание </a:t>
            </a:r>
            <a:r>
              <a:rPr lang="ru-RU" dirty="0"/>
              <a:t>проекта деловой игры;</a:t>
            </a:r>
          </a:p>
          <a:p>
            <a:pPr lvl="0"/>
            <a:r>
              <a:rPr lang="ru-RU" dirty="0"/>
              <a:t>описание последовательности действий;</a:t>
            </a:r>
          </a:p>
          <a:p>
            <a:pPr lvl="0"/>
            <a:r>
              <a:rPr lang="ru-RU" dirty="0"/>
              <a:t>описание организации проведения игры;</a:t>
            </a:r>
          </a:p>
          <a:p>
            <a:pPr lvl="0"/>
            <a:r>
              <a:rPr lang="ru-RU" dirty="0"/>
              <a:t>составление заданий для участников;</a:t>
            </a:r>
          </a:p>
          <a:p>
            <a:pPr lvl="0"/>
            <a:r>
              <a:rPr lang="ru-RU" dirty="0"/>
              <a:t>подготовка оборудования.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1975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4729"/>
          </a:xfrm>
          <a:solidFill>
            <a:srgbClr val="CCFFCC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Деловые </a:t>
            </a:r>
            <a:r>
              <a:rPr lang="ru-RU" sz="3200" dirty="0"/>
              <a:t>игры в педагогической системе.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/>
              <a:t>Проект деловой игры</a:t>
            </a:r>
            <a:endParaRPr lang="ru-RU" dirty="0"/>
          </a:p>
          <a:p>
            <a:pPr lvl="0"/>
            <a:r>
              <a:rPr lang="ru-RU" dirty="0"/>
              <a:t>Название деловой игры, ее цели.</a:t>
            </a:r>
          </a:p>
          <a:p>
            <a:pPr lvl="0"/>
            <a:r>
              <a:rPr lang="ru-RU" dirty="0"/>
              <a:t>Состав </a:t>
            </a:r>
            <a:r>
              <a:rPr lang="ru-RU" dirty="0" smtClean="0"/>
              <a:t>участников и распределение ролей.</a:t>
            </a:r>
            <a:endParaRPr lang="ru-RU" dirty="0"/>
          </a:p>
          <a:p>
            <a:pPr lvl="0"/>
            <a:r>
              <a:rPr lang="ru-RU" dirty="0"/>
              <a:t>Время, необходимое для проведения каждого фрагмента </a:t>
            </a:r>
            <a:r>
              <a:rPr lang="ru-RU" dirty="0" smtClean="0"/>
              <a:t>игры и </a:t>
            </a:r>
            <a:r>
              <a:rPr lang="ru-RU" dirty="0"/>
              <a:t>на игру в целом.</a:t>
            </a:r>
          </a:p>
          <a:p>
            <a:pPr lvl="0"/>
            <a:r>
              <a:rPr lang="ru-RU" dirty="0"/>
              <a:t>Суть проблемы, подлежащей решению.</a:t>
            </a:r>
          </a:p>
          <a:p>
            <a:pPr lvl="0"/>
            <a:r>
              <a:rPr lang="ru-RU" dirty="0"/>
              <a:t>Состояние исследуемого вопроса.</a:t>
            </a:r>
          </a:p>
          <a:p>
            <a:pPr lvl="0"/>
            <a:r>
              <a:rPr lang="ru-RU" dirty="0"/>
              <a:t>Руководство деловой игрой.</a:t>
            </a:r>
          </a:p>
          <a:p>
            <a:pPr lvl="0"/>
            <a:r>
              <a:rPr lang="ru-RU" dirty="0"/>
              <a:t>Перечень необходимого оборудования, литература для </a:t>
            </a:r>
            <a:r>
              <a:rPr lang="ru-RU" dirty="0" smtClean="0"/>
              <a:t>предварительного </a:t>
            </a:r>
            <a:r>
              <a:rPr lang="ru-RU" dirty="0"/>
              <a:t>изучения.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555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3754"/>
          </a:xfrm>
          <a:solidFill>
            <a:srgbClr val="CCFFCC"/>
          </a:solidFill>
        </p:spPr>
        <p:txBody>
          <a:bodyPr>
            <a:normAutofit/>
          </a:bodyPr>
          <a:lstStyle/>
          <a:p>
            <a:r>
              <a:rPr lang="ru-RU" sz="3600" dirty="0"/>
              <a:t>Деловые игры в педагогической системе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57785"/>
            <a:ext cx="8229600" cy="5304510"/>
          </a:xfrm>
        </p:spPr>
        <p:txBody>
          <a:bodyPr>
            <a:normAutofit/>
          </a:bodyPr>
          <a:lstStyle/>
          <a:p>
            <a:r>
              <a:rPr lang="ru-RU" dirty="0"/>
              <a:t>М</a:t>
            </a:r>
            <a:r>
              <a:rPr lang="ru-RU" dirty="0" smtClean="0"/>
              <a:t>одель </a:t>
            </a:r>
            <a:r>
              <a:rPr lang="ru-RU" dirty="0"/>
              <a:t>деловой игры представлена как бы в двух планах: игровом и педагогическом (обучающем и воспитывающем).</a:t>
            </a:r>
          </a:p>
          <a:p>
            <a:r>
              <a:rPr lang="ru-RU" dirty="0"/>
              <a:t>За имитационную модель деловой игры принимается наиболее типичная ситуация реальной жизни, разрешение которой вызывает у практиков определенные трудности </a:t>
            </a:r>
          </a:p>
        </p:txBody>
      </p:sp>
    </p:spTree>
    <p:extLst>
      <p:ext uri="{BB962C8B-B14F-4D97-AF65-F5344CB8AC3E}">
        <p14:creationId xmlns:p14="http://schemas.microsoft.com/office/powerpoint/2010/main" val="3940805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74804" y="195361"/>
            <a:ext cx="8229600" cy="1016241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200" b="1" dirty="0" smtClean="0"/>
              <a:t>Конкурс</a:t>
            </a:r>
            <a:r>
              <a:rPr lang="ru-RU" sz="2800" dirty="0"/>
              <a:t>- интересное,  творческое состязание, очередная ступень к вершине, ключ к успеху.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Алгоритм подготовки и проведения конкурса предполагает:</a:t>
            </a:r>
          </a:p>
          <a:p>
            <a:pPr lvl="0"/>
            <a:r>
              <a:rPr lang="ru-RU" dirty="0"/>
              <a:t>выбор и четкое формулирование темы;</a:t>
            </a:r>
          </a:p>
          <a:p>
            <a:pPr lvl="0"/>
            <a:r>
              <a:rPr lang="ru-RU" dirty="0"/>
              <a:t>разработка положения о конкурсе ( цель, задачи, сроки, место и условия проведения;</a:t>
            </a:r>
          </a:p>
          <a:p>
            <a:pPr lvl="0"/>
            <a:r>
              <a:rPr lang="ru-RU" dirty="0"/>
              <a:t>определение состава жюри, поощрительных призов ( грамоты, благодарности, дипломы, сувениры и др.);</a:t>
            </a:r>
          </a:p>
          <a:p>
            <a:pPr lvl="0"/>
            <a:r>
              <a:rPr lang="ru-RU" dirty="0"/>
              <a:t>рекомендации участникам конкурса;</a:t>
            </a:r>
          </a:p>
          <a:p>
            <a:pPr lvl="0"/>
            <a:r>
              <a:rPr lang="ru-RU" dirty="0"/>
              <a:t>подведение итогов конкурса.</a:t>
            </a:r>
          </a:p>
        </p:txBody>
      </p:sp>
    </p:spTree>
    <p:extLst>
      <p:ext uri="{BB962C8B-B14F-4D97-AF65-F5344CB8AC3E}">
        <p14:creationId xmlns:p14="http://schemas.microsoft.com/office/powerpoint/2010/main" val="1207463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Заголовок 1"/>
          <p:cNvSpPr>
            <a:spLocks noGrp="1"/>
          </p:cNvSpPr>
          <p:nvPr>
            <p:ph type="title"/>
          </p:nvPr>
        </p:nvSpPr>
        <p:spPr>
          <a:xfrm>
            <a:off x="168306" y="274637"/>
            <a:ext cx="8518494" cy="4055121"/>
          </a:xfrm>
        </p:spPr>
        <p:txBody>
          <a:bodyPr>
            <a:normAutofit/>
          </a:bodyPr>
          <a:lstStyle/>
          <a:p>
            <a:pPr algn="ctr"/>
            <a:r>
              <a:rPr kumimoji="0" lang="ru-RU" b="1" dirty="0" smtClean="0">
                <a:latin typeface="Lucida Grande CY"/>
                <a:cs typeface="Lucida Grande CY"/>
              </a:rPr>
              <a:t>Спасибо за внимание !</a:t>
            </a:r>
            <a:br>
              <a:rPr kumimoji="0" lang="ru-RU" b="1" dirty="0" smtClean="0">
                <a:latin typeface="Lucida Grande CY"/>
                <a:cs typeface="Lucida Grande CY"/>
              </a:rPr>
            </a:br>
            <a:endParaRPr kumimoji="0" lang="ru-RU" dirty="0">
              <a:latin typeface="Lucida Grande CY"/>
              <a:cs typeface="Lucida Grande CY"/>
            </a:endParaRPr>
          </a:p>
        </p:txBody>
      </p:sp>
      <p:sp>
        <p:nvSpPr>
          <p:cNvPr id="48130" name="Содержимое 2"/>
          <p:cNvSpPr>
            <a:spLocks noGrp="1"/>
          </p:cNvSpPr>
          <p:nvPr>
            <p:ph idx="1"/>
          </p:nvPr>
        </p:nvSpPr>
        <p:spPr>
          <a:xfrm>
            <a:off x="1371600" y="3197594"/>
            <a:ext cx="7772400" cy="2906343"/>
          </a:xfrm>
        </p:spPr>
        <p:txBody>
          <a:bodyPr/>
          <a:lstStyle/>
          <a:p>
            <a:pPr algn="ctr">
              <a:buFont typeface="Wingdings" charset="0"/>
              <a:buNone/>
            </a:pPr>
            <a:endParaRPr kumimoji="0" lang="ru-RU" b="1" dirty="0">
              <a:latin typeface="Tahoma" charset="0"/>
            </a:endParaRPr>
          </a:p>
          <a:p>
            <a:pPr algn="ctr">
              <a:buFont typeface="Wingdings" charset="0"/>
              <a:buNone/>
            </a:pPr>
            <a:endParaRPr kumimoji="0" lang="ru-RU" sz="2800" b="1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525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kumimoji="0" lang="ru-RU" sz="2800">
                <a:latin typeface="Calibri" charset="0"/>
              </a:rPr>
              <a:t>Вот как  расшифровала слово «методист» Шабалина Е.С. старший воспитатель ДОУ № 2356 г. Москвы</a:t>
            </a: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eaLnBrk="1" hangingPunct="1">
              <a:buFont typeface="Arial" charset="0"/>
              <a:buNone/>
            </a:pPr>
            <a:r>
              <a:rPr kumimoji="0" lang="ru-RU" sz="1800">
                <a:latin typeface="Calibri" charset="0"/>
              </a:rPr>
              <a:t>    </a:t>
            </a:r>
            <a:r>
              <a:rPr kumimoji="0" lang="ru-RU" sz="1800" i="1">
                <a:latin typeface="Calibri" charset="0"/>
              </a:rPr>
              <a:t>Миссионер</a:t>
            </a:r>
            <a:r>
              <a:rPr kumimoji="0" lang="ru-RU" sz="1800">
                <a:latin typeface="Calibri" charset="0"/>
              </a:rPr>
              <a:t> - умеющий убедить другого поверить в то, во что верит сам, уметь увлечь, повести за собой.</a:t>
            </a:r>
          </a:p>
          <a:p>
            <a:pPr marL="0" indent="0" eaLnBrk="1" hangingPunct="1">
              <a:buFont typeface="Arial" charset="0"/>
              <a:buNone/>
            </a:pPr>
            <a:r>
              <a:rPr kumimoji="0" lang="ru-RU" sz="1800">
                <a:latin typeface="Calibri" charset="0"/>
              </a:rPr>
              <a:t> </a:t>
            </a:r>
            <a:r>
              <a:rPr kumimoji="0" lang="ru-RU" sz="1800" i="1">
                <a:latin typeface="Calibri" charset="0"/>
              </a:rPr>
              <a:t>Единомышленник</a:t>
            </a:r>
            <a:r>
              <a:rPr kumimoji="0" lang="ru-RU" sz="1800">
                <a:latin typeface="Calibri" charset="0"/>
              </a:rPr>
              <a:t>– сделать так, чтобы весь коллектив мыслил в едином порыве, был нацелен на работу.</a:t>
            </a:r>
          </a:p>
          <a:p>
            <a:pPr marL="0" indent="0" eaLnBrk="1" hangingPunct="1">
              <a:buFont typeface="Arial" charset="0"/>
              <a:buNone/>
            </a:pPr>
            <a:r>
              <a:rPr kumimoji="0" lang="ru-RU" sz="1800" i="1">
                <a:latin typeface="Calibri" charset="0"/>
              </a:rPr>
              <a:t> Творец </a:t>
            </a:r>
            <a:r>
              <a:rPr kumimoji="0" lang="ru-RU" sz="1800">
                <a:latin typeface="Calibri" charset="0"/>
              </a:rPr>
              <a:t>– постоянно находится в творческом поиске. </a:t>
            </a:r>
          </a:p>
          <a:p>
            <a:pPr marL="0" indent="0" eaLnBrk="1" hangingPunct="1">
              <a:buFont typeface="Arial" charset="0"/>
              <a:buNone/>
            </a:pPr>
            <a:r>
              <a:rPr kumimoji="0" lang="ru-RU" sz="1800">
                <a:latin typeface="Calibri" charset="0"/>
              </a:rPr>
              <a:t> </a:t>
            </a:r>
            <a:r>
              <a:rPr kumimoji="0" lang="ru-RU" sz="1800" i="1">
                <a:latin typeface="Calibri" charset="0"/>
              </a:rPr>
              <a:t>Организатор</a:t>
            </a:r>
            <a:r>
              <a:rPr kumimoji="0" lang="ru-RU" sz="1800">
                <a:latin typeface="Calibri" charset="0"/>
              </a:rPr>
              <a:t> –  создающий рациональную структуру в ДОУ, которая направлена на обеспечение качества образовательного процесса.</a:t>
            </a:r>
          </a:p>
          <a:p>
            <a:pPr marL="0" indent="0" eaLnBrk="1" hangingPunct="1">
              <a:buFont typeface="Arial" charset="0"/>
              <a:buNone/>
            </a:pPr>
            <a:r>
              <a:rPr kumimoji="0" lang="ru-RU" sz="1800" i="1">
                <a:latin typeface="Calibri" charset="0"/>
              </a:rPr>
              <a:t>  Дипломат</a:t>
            </a:r>
            <a:r>
              <a:rPr kumimoji="0" lang="ru-RU" sz="1800">
                <a:latin typeface="Calibri" charset="0"/>
              </a:rPr>
              <a:t>- старающийся управлять своими чувствами, переживаниями  и поведением,  уважающий окружающих. Мы должны быть мудрыми, гибкими, высокопрофессиональными.</a:t>
            </a:r>
          </a:p>
          <a:p>
            <a:pPr marL="0" indent="0" eaLnBrk="1" hangingPunct="1">
              <a:buFont typeface="Arial" charset="0"/>
              <a:buNone/>
            </a:pPr>
            <a:r>
              <a:rPr kumimoji="0" lang="ru-RU" sz="1800">
                <a:latin typeface="Calibri" charset="0"/>
              </a:rPr>
              <a:t> </a:t>
            </a:r>
            <a:r>
              <a:rPr kumimoji="0" lang="ru-RU" sz="1800" i="1">
                <a:latin typeface="Calibri" charset="0"/>
              </a:rPr>
              <a:t>Изобретатель</a:t>
            </a:r>
            <a:r>
              <a:rPr kumimoji="0" lang="ru-RU" sz="1800">
                <a:latin typeface="Calibri" charset="0"/>
              </a:rPr>
              <a:t> – новатор, источник идей, информации, ориентирующийся в широким спектре инновационных технологий.</a:t>
            </a:r>
          </a:p>
          <a:p>
            <a:pPr marL="0" indent="0" eaLnBrk="1" hangingPunct="1">
              <a:buFont typeface="Arial" charset="0"/>
              <a:buNone/>
            </a:pPr>
            <a:r>
              <a:rPr kumimoji="0" lang="ru-RU" sz="1800" i="1">
                <a:latin typeface="Calibri" charset="0"/>
              </a:rPr>
              <a:t> Стратег</a:t>
            </a:r>
            <a:r>
              <a:rPr kumimoji="0" lang="ru-RU" sz="1800">
                <a:latin typeface="Calibri" charset="0"/>
              </a:rPr>
              <a:t>- владеющий искусством планирования, основанного  на правильных и далеко идущих прогнозах.</a:t>
            </a:r>
          </a:p>
          <a:p>
            <a:pPr marL="0" indent="0" eaLnBrk="1" hangingPunct="1">
              <a:buFont typeface="Arial" charset="0"/>
              <a:buNone/>
            </a:pPr>
            <a:r>
              <a:rPr kumimoji="0" lang="ru-RU" sz="1800" i="1">
                <a:latin typeface="Calibri" charset="0"/>
              </a:rPr>
              <a:t>Тактик-</a:t>
            </a:r>
            <a:r>
              <a:rPr kumimoji="0" lang="ru-RU" sz="1800">
                <a:latin typeface="Calibri" charset="0"/>
              </a:rPr>
              <a:t> разработчик программ, приемов, способов достижения поставленных целей.</a:t>
            </a:r>
          </a:p>
          <a:p>
            <a:pPr marL="0" indent="0" eaLnBrk="1" hangingPunct="1"/>
            <a:r>
              <a:rPr kumimoji="0" lang="ru-RU" sz="1800">
                <a:latin typeface="Calibri" charset="0"/>
              </a:rPr>
              <a:t/>
            </a:r>
            <a:br>
              <a:rPr kumimoji="0" lang="ru-RU" sz="1800">
                <a:latin typeface="Calibri" charset="0"/>
              </a:rPr>
            </a:br>
            <a:r>
              <a:rPr kumimoji="0" lang="ru-RU" sz="1800">
                <a:latin typeface="Calibri" charset="0"/>
              </a:rPr>
              <a:t> </a:t>
            </a:r>
          </a:p>
          <a:p>
            <a:pPr marL="0" indent="0" eaLnBrk="1" hangingPunct="1"/>
            <a:endParaRPr kumimoji="0" lang="ru-RU" sz="24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258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66691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2400" dirty="0">
                <a:latin typeface="Comic Sans MS" panose="030F0702030302020204" pitchFamily="66" charset="0"/>
                <a:cs typeface="Arial" panose="020B0604020202020204" pitchFamily="34" charset="0"/>
              </a:rPr>
              <a:t>Ф</a:t>
            </a:r>
            <a:r>
              <a:rPr lang="ru-RU" sz="2400" dirty="0" smtClean="0">
                <a:latin typeface="Comic Sans MS" panose="030F0702030302020204" pitchFamily="66" charset="0"/>
                <a:cs typeface="Arial" panose="020B0604020202020204" pitchFamily="34" charset="0"/>
              </a:rPr>
              <a:t>ормы </a:t>
            </a:r>
            <a:r>
              <a:rPr lang="ru-RU" sz="2400" dirty="0">
                <a:latin typeface="Comic Sans MS" panose="030F0702030302020204" pitchFamily="66" charset="0"/>
                <a:cs typeface="Arial" panose="020B0604020202020204" pitchFamily="34" charset="0"/>
              </a:rPr>
              <a:t>методической работы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66691"/>
            <a:ext cx="8229600" cy="5405173"/>
          </a:xfrm>
        </p:spPr>
        <p:txBody>
          <a:bodyPr>
            <a:normAutofit fontScale="92500" lnSpcReduction="20000"/>
          </a:bodyPr>
          <a:lstStyle/>
          <a:p>
            <a:r>
              <a:rPr lang="ru-RU" sz="2400" i="1" dirty="0">
                <a:latin typeface="+mn-lt"/>
                <a:cs typeface="Arial" panose="020B0604020202020204" pitchFamily="34" charset="0"/>
              </a:rPr>
              <a:t>репродуктивные</a:t>
            </a:r>
            <a:r>
              <a:rPr lang="ru-RU" sz="2400" dirty="0">
                <a:latin typeface="+mn-lt"/>
                <a:cs typeface="Arial" panose="020B0604020202020204" pitchFamily="34" charset="0"/>
              </a:rPr>
              <a:t> (практикумы, научно-практические семинары, педагогические мастерские, семинары-практикумы, тренинги)</a:t>
            </a:r>
            <a:r>
              <a:rPr lang="ru-RU" sz="2400" dirty="0" smtClean="0">
                <a:latin typeface="+mn-lt"/>
                <a:cs typeface="Arial" panose="020B0604020202020204" pitchFamily="34" charset="0"/>
              </a:rPr>
              <a:t>;</a:t>
            </a:r>
          </a:p>
          <a:p>
            <a:r>
              <a:rPr lang="ru-RU" sz="24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ru-RU" sz="2400" i="1" dirty="0">
                <a:latin typeface="+mn-lt"/>
                <a:cs typeface="Arial" panose="020B0604020202020204" pitchFamily="34" charset="0"/>
              </a:rPr>
              <a:t>репродуктивно-эвристические</a:t>
            </a:r>
            <a:r>
              <a:rPr lang="ru-RU" sz="2400" dirty="0">
                <a:latin typeface="+mn-lt"/>
                <a:cs typeface="Arial" panose="020B0604020202020204" pitchFamily="34" charset="0"/>
              </a:rPr>
              <a:t>  (педагогические чтения, научно-практические конференции, организационно-</a:t>
            </a:r>
            <a:r>
              <a:rPr lang="ru-RU" sz="2400" dirty="0" err="1">
                <a:latin typeface="+mn-lt"/>
                <a:cs typeface="Arial" panose="020B0604020202020204" pitchFamily="34" charset="0"/>
              </a:rPr>
              <a:t>деятельностные</a:t>
            </a:r>
            <a:r>
              <a:rPr lang="ru-RU" sz="2400" dirty="0">
                <a:latin typeface="+mn-lt"/>
                <a:cs typeface="Arial" panose="020B0604020202020204" pitchFamily="34" charset="0"/>
              </a:rPr>
              <a:t> игры)</a:t>
            </a:r>
            <a:r>
              <a:rPr lang="ru-RU" sz="2400" dirty="0" smtClean="0">
                <a:latin typeface="+mn-lt"/>
                <a:cs typeface="Arial" panose="020B0604020202020204" pitchFamily="34" charset="0"/>
              </a:rPr>
              <a:t>;</a:t>
            </a:r>
          </a:p>
          <a:p>
            <a:r>
              <a:rPr lang="ru-RU" sz="24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ru-RU" sz="2400" i="1" dirty="0" err="1">
                <a:latin typeface="+mn-lt"/>
                <a:cs typeface="Arial" panose="020B0604020202020204" pitchFamily="34" charset="0"/>
              </a:rPr>
              <a:t>эвристико</a:t>
            </a:r>
            <a:r>
              <a:rPr lang="ru-RU" sz="2400" i="1" dirty="0">
                <a:latin typeface="+mn-lt"/>
                <a:cs typeface="Arial" panose="020B0604020202020204" pitchFamily="34" charset="0"/>
              </a:rPr>
              <a:t>-продуктивные</a:t>
            </a:r>
            <a:r>
              <a:rPr lang="ru-RU" sz="2400" dirty="0">
                <a:latin typeface="+mn-lt"/>
                <a:cs typeface="Arial" panose="020B0604020202020204" pitchFamily="34" charset="0"/>
              </a:rPr>
              <a:t> (фестивали педагогических идей, конкурсы профессионального мастерства, конкурсы методических разработок)</a:t>
            </a:r>
            <a:r>
              <a:rPr lang="ru-RU" sz="2400" dirty="0" smtClean="0">
                <a:latin typeface="+mn-lt"/>
                <a:cs typeface="Arial" panose="020B0604020202020204" pitchFamily="34" charset="0"/>
              </a:rPr>
              <a:t>;</a:t>
            </a:r>
          </a:p>
          <a:p>
            <a:r>
              <a:rPr lang="ru-RU" sz="24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ru-RU" sz="2400" i="1" dirty="0">
                <a:latin typeface="+mn-lt"/>
                <a:cs typeface="Arial" panose="020B0604020202020204" pitchFamily="34" charset="0"/>
              </a:rPr>
              <a:t>продуктивные</a:t>
            </a:r>
            <a:r>
              <a:rPr lang="ru-RU" sz="2400" dirty="0">
                <a:latin typeface="+mn-lt"/>
                <a:cs typeface="Arial" panose="020B0604020202020204" pitchFamily="34" charset="0"/>
              </a:rPr>
              <a:t> (научные конференции, теоретические </a:t>
            </a:r>
            <a:r>
              <a:rPr lang="ru-RU" sz="2400" dirty="0" smtClean="0">
                <a:latin typeface="+mn-lt"/>
                <a:cs typeface="Arial" panose="020B0604020202020204" pitchFamily="34" charset="0"/>
              </a:rPr>
              <a:t>семинары </a:t>
            </a:r>
            <a:r>
              <a:rPr lang="ru-RU" sz="2400" dirty="0">
                <a:latin typeface="+mn-lt"/>
                <a:cs typeface="Arial" panose="020B0604020202020204" pitchFamily="34" charset="0"/>
              </a:rPr>
              <a:t>)</a:t>
            </a:r>
            <a:r>
              <a:rPr lang="ru-RU" sz="2400" dirty="0" smtClean="0">
                <a:latin typeface="+mn-lt"/>
                <a:cs typeface="Arial" panose="020B0604020202020204" pitchFamily="34" charset="0"/>
              </a:rPr>
              <a:t>.</a:t>
            </a:r>
          </a:p>
          <a:p>
            <a:pPr marL="0" indent="361950" algn="just">
              <a:buNone/>
            </a:pPr>
            <a:r>
              <a:rPr lang="ru-RU" sz="2400" b="1" i="1" dirty="0">
                <a:solidFill>
                  <a:srgbClr val="17375E"/>
                </a:solidFill>
                <a:latin typeface="+mn-lt"/>
                <a:cs typeface="Arial" panose="020B0604020202020204" pitchFamily="34" charset="0"/>
              </a:rPr>
              <a:t>Групповые: </a:t>
            </a:r>
            <a:r>
              <a:rPr lang="ru-RU" sz="2400" i="1" dirty="0">
                <a:solidFill>
                  <a:srgbClr val="17375E"/>
                </a:solidFill>
                <a:latin typeface="+mn-lt"/>
                <a:cs typeface="Arial" panose="020B0604020202020204" pitchFamily="34" charset="0"/>
              </a:rPr>
              <a:t>консультации,  семинары, круглые столы, практикумы, методические объединения, выставки, мастер-классы, открытые просмотры, творческие </a:t>
            </a:r>
            <a:r>
              <a:rPr lang="ru-RU" sz="2400" i="1" dirty="0" err="1">
                <a:solidFill>
                  <a:srgbClr val="17375E"/>
                </a:solidFill>
                <a:latin typeface="+mn-lt"/>
                <a:cs typeface="Arial" panose="020B0604020202020204" pitchFamily="34" charset="0"/>
              </a:rPr>
              <a:t>микрогруппы</a:t>
            </a:r>
            <a:r>
              <a:rPr lang="ru-RU" sz="2400" i="1" dirty="0">
                <a:solidFill>
                  <a:srgbClr val="17375E"/>
                </a:solidFill>
                <a:latin typeface="+mn-lt"/>
                <a:cs typeface="Arial" panose="020B0604020202020204" pitchFamily="34" charset="0"/>
              </a:rPr>
              <a:t>, школы педагогического опыта, работа по единым методическим темам, деловые игры и т.д</a:t>
            </a:r>
            <a:r>
              <a:rPr lang="ru-RU" sz="2400" i="1" dirty="0" smtClean="0">
                <a:solidFill>
                  <a:srgbClr val="17375E"/>
                </a:solidFill>
                <a:latin typeface="+mn-lt"/>
                <a:cs typeface="Arial" panose="020B0604020202020204" pitchFamily="34" charset="0"/>
              </a:rPr>
              <a:t>.</a:t>
            </a:r>
          </a:p>
          <a:p>
            <a:pPr marL="0" indent="361950" algn="just">
              <a:buNone/>
            </a:pPr>
            <a:r>
              <a:rPr lang="ru-RU" sz="2400" b="1" i="1" dirty="0" smtClean="0">
                <a:solidFill>
                  <a:srgbClr val="17375E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2400" b="1" i="1" dirty="0">
                <a:solidFill>
                  <a:srgbClr val="17375E"/>
                </a:solidFill>
                <a:latin typeface="+mn-lt"/>
                <a:cs typeface="Arial" panose="020B0604020202020204" pitchFamily="34" charset="0"/>
              </a:rPr>
              <a:t>Индивидуальные: </a:t>
            </a:r>
            <a:r>
              <a:rPr lang="ru-RU" sz="2400" i="1" dirty="0">
                <a:solidFill>
                  <a:srgbClr val="17375E"/>
                </a:solidFill>
                <a:latin typeface="+mn-lt"/>
                <a:cs typeface="Arial" panose="020B0604020202020204" pitchFamily="34" charset="0"/>
              </a:rPr>
              <a:t>самообразование, индивидуальные консультации, собеседования, стажировки, наставничество и т.д.</a:t>
            </a:r>
          </a:p>
          <a:p>
            <a:endParaRPr lang="ru-RU" sz="2000" i="1" dirty="0">
              <a:latin typeface="+mn-lt"/>
              <a:cs typeface="Arial" panose="020B0604020202020204" pitchFamily="34" charset="0"/>
            </a:endParaRPr>
          </a:p>
          <a:p>
            <a:endParaRPr lang="ru-RU" sz="2000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889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4147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lvl="0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Подготовка </a:t>
            </a:r>
            <a:r>
              <a:rPr lang="ru-RU" sz="3200" dirty="0"/>
              <a:t>и проведение консультаций для педагогов</a:t>
            </a:r>
            <a:r>
              <a:rPr lang="ru-RU" sz="3200" b="1" dirty="0"/>
              <a:t>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58785"/>
            <a:ext cx="8229600" cy="547991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Индивидуальные и групповые консультации проводятся по </a:t>
            </a:r>
            <a:r>
              <a:rPr lang="ru-RU" dirty="0" smtClean="0"/>
              <a:t>основным </a:t>
            </a:r>
            <a:r>
              <a:rPr lang="ru-RU" dirty="0"/>
              <a:t>направлениям работы </a:t>
            </a:r>
            <a:r>
              <a:rPr lang="ru-RU" dirty="0" smtClean="0"/>
              <a:t>ДОО, </a:t>
            </a:r>
            <a:r>
              <a:rPr lang="ru-RU" dirty="0"/>
              <a:t>актуальным </a:t>
            </a:r>
            <a:r>
              <a:rPr lang="ru-RU" dirty="0" smtClean="0"/>
              <a:t>проблемам </a:t>
            </a:r>
            <a:r>
              <a:rPr lang="ru-RU" dirty="0"/>
              <a:t>педагогики и психологии, по заявкам воспитателей </a:t>
            </a:r>
            <a:r>
              <a:rPr lang="ru-RU" dirty="0" smtClean="0"/>
              <a:t>и новым нормативным документам. </a:t>
            </a:r>
          </a:p>
          <a:p>
            <a:r>
              <a:rPr lang="ru-RU" i="1" dirty="0" smtClean="0"/>
              <a:t>Подготовка </a:t>
            </a:r>
            <a:r>
              <a:rPr lang="ru-RU" dirty="0"/>
              <a:t>к проведению консультации предполагает:</a:t>
            </a:r>
          </a:p>
          <a:p>
            <a:pPr lvl="0"/>
            <a:r>
              <a:rPr lang="ru-RU" dirty="0"/>
              <a:t>составление плана изложения материала;</a:t>
            </a:r>
          </a:p>
          <a:p>
            <a:pPr lvl="0"/>
            <a:r>
              <a:rPr lang="ru-RU" dirty="0"/>
              <a:t>продумывание советов и рекомендаций по каждому вопросу;</a:t>
            </a:r>
          </a:p>
          <a:p>
            <a:pPr lvl="0"/>
            <a:r>
              <a:rPr lang="ru-RU" dirty="0"/>
              <a:t>подбор методической литературы и описанного </a:t>
            </a:r>
            <a:r>
              <a:rPr lang="ru-RU" dirty="0" smtClean="0"/>
              <a:t>педагогического </a:t>
            </a:r>
            <a:r>
              <a:rPr lang="ru-RU" dirty="0"/>
              <a:t>опыта.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4441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957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Подготовка </a:t>
            </a:r>
            <a:r>
              <a:rPr lang="ru-RU" sz="3200" dirty="0"/>
              <a:t>и проведение консультаций для педагогов</a:t>
            </a:r>
            <a:r>
              <a:rPr lang="ru-RU" sz="3200" b="1" dirty="0"/>
              <a:t>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37059"/>
            <a:ext cx="8229600" cy="525909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При </a:t>
            </a:r>
            <a:r>
              <a:rPr lang="ru-RU" i="1" dirty="0"/>
              <a:t>проблемном изложении </a:t>
            </a:r>
            <a:r>
              <a:rPr lang="ru-RU" dirty="0"/>
              <a:t>материала формулируется проблема и показывается путь ее решения. При использовании </a:t>
            </a:r>
            <a:r>
              <a:rPr lang="ru-RU" i="1" dirty="0"/>
              <a:t>поискового </a:t>
            </a:r>
            <a:r>
              <a:rPr lang="ru-RU" i="1" dirty="0" smtClean="0"/>
              <a:t>метода </a:t>
            </a:r>
            <a:r>
              <a:rPr lang="ru-RU" dirty="0"/>
              <a:t>воспитатели активно принимают участие в выдвижении </a:t>
            </a:r>
            <a:r>
              <a:rPr lang="ru-RU" dirty="0" smtClean="0"/>
              <a:t>гипотез</a:t>
            </a:r>
            <a:r>
              <a:rPr lang="ru-RU" dirty="0"/>
              <a:t>, составлении плана действий, поиске путей решения проблемы. Чаще всего при проведении консультаций используется </a:t>
            </a:r>
            <a:r>
              <a:rPr lang="ru-RU" i="1" dirty="0"/>
              <a:t>метод объяс­нения, </a:t>
            </a:r>
            <a:r>
              <a:rPr lang="ru-RU" dirty="0"/>
              <a:t>обладающий рядом положительных качеств: достоверностью, экономным отбором конкретных фактов, научностью трактовки рассматриваемых явлений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003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6431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Подготовка </a:t>
            </a:r>
            <a:r>
              <a:rPr lang="ru-RU" sz="3600" dirty="0"/>
              <a:t>и проведение консультаций для педагогов</a:t>
            </a:r>
            <a:r>
              <a:rPr lang="ru-RU" sz="3600" b="1" dirty="0"/>
              <a:t>.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0251" y="1381628"/>
            <a:ext cx="8824479" cy="547637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В консультации по обмену опытом </a:t>
            </a:r>
            <a:r>
              <a:rPr lang="ru-RU" dirty="0"/>
              <a:t>между воспитателями </a:t>
            </a:r>
            <a:r>
              <a:rPr lang="ru-RU" dirty="0" smtClean="0"/>
              <a:t>можно использовать </a:t>
            </a:r>
            <a:r>
              <a:rPr lang="ru-RU" i="1" dirty="0" smtClean="0"/>
              <a:t>эвристическую беседу, </a:t>
            </a:r>
            <a:r>
              <a:rPr lang="ru-RU" dirty="0" smtClean="0"/>
              <a:t>в которой </a:t>
            </a:r>
            <a:r>
              <a:rPr lang="ru-RU" dirty="0"/>
              <a:t>детально </a:t>
            </a:r>
            <a:r>
              <a:rPr lang="ru-RU" dirty="0" smtClean="0"/>
              <a:t>раскрыть </a:t>
            </a:r>
            <a:r>
              <a:rPr lang="ru-RU" dirty="0"/>
              <a:t>отдельные положения изученной методической литературы, </a:t>
            </a:r>
            <a:r>
              <a:rPr lang="ru-RU" dirty="0" smtClean="0"/>
              <a:t>дать </a:t>
            </a:r>
            <a:r>
              <a:rPr lang="ru-RU" dirty="0"/>
              <a:t>разъяснения по вопросам</a:t>
            </a:r>
            <a:r>
              <a:rPr lang="ru-RU" dirty="0" smtClean="0"/>
              <a:t>, </a:t>
            </a:r>
            <a:r>
              <a:rPr lang="ru-RU" dirty="0"/>
              <a:t>интересующим </a:t>
            </a:r>
            <a:r>
              <a:rPr lang="ru-RU" dirty="0" smtClean="0"/>
              <a:t>педагогов</a:t>
            </a:r>
            <a:r>
              <a:rPr lang="ru-RU" dirty="0"/>
              <a:t>, </a:t>
            </a:r>
            <a:r>
              <a:rPr lang="ru-RU" dirty="0" smtClean="0"/>
              <a:t>выявить </a:t>
            </a:r>
            <a:r>
              <a:rPr lang="ru-RU" dirty="0"/>
              <a:t>ошибки в суждениях, степень понимания и </a:t>
            </a:r>
            <a:r>
              <a:rPr lang="ru-RU" dirty="0" smtClean="0"/>
              <a:t>усвоения </a:t>
            </a:r>
            <a:r>
              <a:rPr lang="ru-RU" dirty="0"/>
              <a:t>новой информации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Эффективность  </a:t>
            </a:r>
            <a:r>
              <a:rPr lang="ru-RU" dirty="0"/>
              <a:t>метода будет </a:t>
            </a:r>
            <a:r>
              <a:rPr lang="ru-RU" dirty="0" smtClean="0"/>
              <a:t>достигнута если:</a:t>
            </a:r>
          </a:p>
          <a:p>
            <a:r>
              <a:rPr lang="ru-RU" dirty="0" smtClean="0"/>
              <a:t>-составлен </a:t>
            </a:r>
            <a:r>
              <a:rPr lang="ru-RU" dirty="0"/>
              <a:t>обоснованный план, позволяющий четко представить, какие новые знания </a:t>
            </a:r>
            <a:r>
              <a:rPr lang="ru-RU" dirty="0" smtClean="0"/>
              <a:t>получат </a:t>
            </a:r>
            <a:r>
              <a:rPr lang="ru-RU" dirty="0"/>
              <a:t>воспитатели и к каким выводам они </a:t>
            </a:r>
            <a:r>
              <a:rPr lang="ru-RU" dirty="0" smtClean="0"/>
              <a:t>придут;</a:t>
            </a:r>
          </a:p>
          <a:p>
            <a:r>
              <a:rPr lang="ru-RU" dirty="0" smtClean="0"/>
              <a:t>-воспитатели должны обладать </a:t>
            </a:r>
            <a:r>
              <a:rPr lang="ru-RU" dirty="0"/>
              <a:t>достаточным запасом теоретических знаний и профессионализмом. </a:t>
            </a:r>
          </a:p>
        </p:txBody>
      </p:sp>
    </p:spTree>
    <p:extLst>
      <p:ext uri="{BB962C8B-B14F-4D97-AF65-F5344CB8AC3E}">
        <p14:creationId xmlns:p14="http://schemas.microsoft.com/office/powerpoint/2010/main" val="3142643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146520"/>
            <a:ext cx="8214642" cy="716325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Значение </a:t>
            </a:r>
            <a:r>
              <a:rPr lang="ru-RU" sz="3200" dirty="0"/>
              <a:t>семинаров и семинаров-практикумов.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25647"/>
            <a:ext cx="8229600" cy="555635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Семинар может быть постоянно действующим и </a:t>
            </a:r>
            <a:r>
              <a:rPr lang="ru-RU" dirty="0" smtClean="0"/>
              <a:t>временным, </a:t>
            </a:r>
            <a:r>
              <a:rPr lang="ru-RU" dirty="0"/>
              <a:t>где сочетаются обсуждение </a:t>
            </a:r>
            <a:r>
              <a:rPr lang="ru-RU" dirty="0" smtClean="0"/>
              <a:t>вопросов </a:t>
            </a:r>
            <a:r>
              <a:rPr lang="ru-RU" dirty="0"/>
              <a:t>теории, проблем практики, знакомство с новинками </a:t>
            </a:r>
            <a:r>
              <a:rPr lang="ru-RU" dirty="0" smtClean="0"/>
              <a:t>литературы </a:t>
            </a:r>
            <a:r>
              <a:rPr lang="ru-RU" dirty="0"/>
              <a:t>и </a:t>
            </a:r>
            <a:r>
              <a:rPr lang="ru-RU" dirty="0" smtClean="0"/>
              <a:t>педагогическим </a:t>
            </a:r>
            <a:r>
              <a:rPr lang="ru-RU" dirty="0"/>
              <a:t>опытом</a:t>
            </a:r>
            <a:r>
              <a:rPr lang="ru-RU" dirty="0" smtClean="0"/>
              <a:t>.</a:t>
            </a:r>
          </a:p>
          <a:p>
            <a:r>
              <a:rPr lang="ru-RU" dirty="0"/>
              <a:t>Важно продумать </a:t>
            </a:r>
            <a:r>
              <a:rPr lang="ru-RU" dirty="0" smtClean="0"/>
              <a:t>практическую часть и способы </a:t>
            </a:r>
            <a:r>
              <a:rPr lang="ru-RU" dirty="0"/>
              <a:t>включения всех участников семинара в обсуждение темы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Можно заранее предложить педагогам </a:t>
            </a:r>
            <a:r>
              <a:rPr lang="ru-RU" dirty="0"/>
              <a:t>вопросы для обсуждения </a:t>
            </a:r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450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27922"/>
            <a:ext cx="8229600" cy="667485"/>
          </a:xfrm>
          <a:solidFill>
            <a:schemeClr val="accent6"/>
          </a:solidFill>
        </p:spPr>
        <p:txBody>
          <a:bodyPr>
            <a:normAutofit/>
          </a:bodyPr>
          <a:lstStyle/>
          <a:p>
            <a:r>
              <a:rPr lang="ru-RU" sz="3200" dirty="0"/>
              <a:t>Мастер- </a:t>
            </a:r>
            <a:r>
              <a:rPr lang="ru-RU" sz="3200" dirty="0" smtClean="0"/>
              <a:t>класс</a:t>
            </a:r>
            <a:r>
              <a:rPr lang="ru-RU" sz="3200" dirty="0"/>
              <a:t> </a:t>
            </a:r>
            <a:r>
              <a:rPr lang="ru-RU" sz="3200" dirty="0" smtClean="0"/>
              <a:t>и открытый показ </a:t>
            </a:r>
            <a:r>
              <a:rPr lang="ru-RU" sz="3200" dirty="0"/>
              <a:t>работы </a:t>
            </a:r>
            <a:r>
              <a:rPr lang="ru-RU" sz="3200" dirty="0" smtClean="0">
                <a:effectLst/>
              </a:rPr>
              <a:t>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9345" y="1139608"/>
            <a:ext cx="8612822" cy="545384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Важная форма методической работы с педагогами – открытый показ. </a:t>
            </a:r>
            <a:r>
              <a:rPr lang="ru-RU" dirty="0" smtClean="0"/>
              <a:t>Он может быть обучающим,</a:t>
            </a:r>
            <a:r>
              <a:rPr lang="ru-RU" dirty="0"/>
              <a:t> </a:t>
            </a:r>
            <a:r>
              <a:rPr lang="ru-RU" dirty="0" smtClean="0"/>
              <a:t>отчетом </a:t>
            </a:r>
            <a:r>
              <a:rPr lang="ru-RU" dirty="0"/>
              <a:t>воспитателя  по </a:t>
            </a:r>
            <a:r>
              <a:rPr lang="ru-RU" dirty="0" smtClean="0"/>
              <a:t>самообразованию или представление авторской технологии – мастер- класс. </a:t>
            </a:r>
          </a:p>
          <a:p>
            <a:r>
              <a:rPr lang="ru-RU" dirty="0" smtClean="0"/>
              <a:t>При </a:t>
            </a:r>
            <a:r>
              <a:rPr lang="ru-RU" dirty="0"/>
              <a:t>обучающем показе главная цель научить всех педагогов  конкретному методу,  приему или новой форме организации работы с детьми. </a:t>
            </a:r>
            <a:endParaRPr lang="ru-RU" dirty="0" smtClean="0"/>
          </a:p>
          <a:p>
            <a:r>
              <a:rPr lang="ru-RU" dirty="0" smtClean="0"/>
              <a:t>Отчет-показ  </a:t>
            </a:r>
            <a:r>
              <a:rPr lang="ru-RU" dirty="0"/>
              <a:t>по самообразованию </a:t>
            </a:r>
            <a:r>
              <a:rPr lang="ru-RU" dirty="0" smtClean="0"/>
              <a:t>это иллюстрация индивидуальной методической темы, </a:t>
            </a:r>
            <a:r>
              <a:rPr lang="ru-RU" dirty="0"/>
              <a:t>над которой </a:t>
            </a:r>
            <a:r>
              <a:rPr lang="ru-RU" dirty="0" smtClean="0"/>
              <a:t>воспитатель работал.</a:t>
            </a:r>
          </a:p>
          <a:p>
            <a:r>
              <a:rPr lang="ru-RU" dirty="0"/>
              <a:t>П</a:t>
            </a:r>
            <a:r>
              <a:rPr lang="ru-RU" dirty="0" smtClean="0"/>
              <a:t>рисутствие на мастер- классе мы знакомимся </a:t>
            </a:r>
            <a:r>
              <a:rPr lang="ru-RU" dirty="0"/>
              <a:t>с педагогическим опытом, системой работы, авторскими находками, всем тем, что помогло воспитателю достичь высоких результатов.</a:t>
            </a:r>
          </a:p>
          <a:p>
            <a:r>
              <a:rPr lang="ru-RU" dirty="0" smtClean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2969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7049"/>
          </a:xfrm>
          <a:solidFill>
            <a:srgbClr val="CCFFCC"/>
          </a:solidFill>
        </p:spPr>
        <p:txBody>
          <a:bodyPr>
            <a:normAutofit fontScale="90000"/>
          </a:bodyPr>
          <a:lstStyle/>
          <a:p>
            <a:pPr lvl="0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Деловые </a:t>
            </a:r>
            <a:r>
              <a:rPr lang="ru-RU" sz="3200" dirty="0"/>
              <a:t>игры в педагогической системе.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39110"/>
            <a:ext cx="8229600" cy="571889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Деловые </a:t>
            </a:r>
            <a:r>
              <a:rPr lang="ru-RU" dirty="0" smtClean="0"/>
              <a:t>игры учат практическому </a:t>
            </a:r>
            <a:r>
              <a:rPr lang="ru-RU" dirty="0"/>
              <a:t>выполнению этических профессиональных норм и правил поведения; это творческая, свободная деятельность, что и увлекает ее участников; метод имитации (подражания, изображения, </a:t>
            </a:r>
            <a:r>
              <a:rPr lang="ru-RU" dirty="0" smtClean="0"/>
              <a:t>отражения</a:t>
            </a:r>
            <a:r>
              <a:rPr lang="ru-RU" dirty="0"/>
              <a:t>) принятия решений в различных ситуациях по заданным или выбираемым самими участниками правилам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Нередко деловые игры называют имитационными </a:t>
            </a:r>
            <a:r>
              <a:rPr lang="ru-RU" dirty="0" smtClean="0"/>
              <a:t>управленческими. Они </a:t>
            </a:r>
            <a:r>
              <a:rPr lang="ru-RU" dirty="0"/>
              <a:t>связаны с решением педагогических </a:t>
            </a:r>
            <a:r>
              <a:rPr lang="ru-RU" dirty="0" smtClean="0"/>
              <a:t>задач</a:t>
            </a:r>
            <a:r>
              <a:rPr lang="ru-RU" dirty="0"/>
              <a:t> </a:t>
            </a:r>
            <a:r>
              <a:rPr lang="ru-RU" dirty="0" smtClean="0"/>
              <a:t>и  </a:t>
            </a:r>
            <a:r>
              <a:rPr lang="ru-RU" dirty="0"/>
              <a:t>конкретных </a:t>
            </a:r>
            <a:r>
              <a:rPr lang="ru-RU" dirty="0" smtClean="0"/>
              <a:t>ситуаций. В ходе д/игры участники принимают на себя определенные </a:t>
            </a:r>
            <a:r>
              <a:rPr lang="ru-RU" dirty="0"/>
              <a:t>роли и </a:t>
            </a:r>
            <a:r>
              <a:rPr lang="ru-RU" dirty="0" smtClean="0"/>
              <a:t>выбирают способы </a:t>
            </a:r>
            <a:r>
              <a:rPr lang="ru-RU" dirty="0"/>
              <a:t>взаимодействия </a:t>
            </a:r>
            <a:r>
              <a:rPr lang="ru-RU" dirty="0" smtClean="0"/>
              <a:t>при выполнении заданий.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9529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907</Words>
  <Application>Microsoft Macintosh PowerPoint</Application>
  <PresentationFormat>Экран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Формы и содержание методической деятельности </vt:lpstr>
      <vt:lpstr>Вот как  расшифровала слово «методист» Шабалина Е.С. старший воспитатель ДОУ № 2356 г. Москвы</vt:lpstr>
      <vt:lpstr>Формы методической работы </vt:lpstr>
      <vt:lpstr> Подготовка и проведение консультаций для педагогов. </vt:lpstr>
      <vt:lpstr> Подготовка и проведение консультаций для педагогов. </vt:lpstr>
      <vt:lpstr> Подготовка и проведение консультаций для педагогов. </vt:lpstr>
      <vt:lpstr> Значение семинаров и семинаров-практикумов. </vt:lpstr>
      <vt:lpstr>Мастер- класс и открытый показ работы  </vt:lpstr>
      <vt:lpstr> Деловые игры в педагогической системе. </vt:lpstr>
      <vt:lpstr> Подготовка и проведение деловой игры — процесс творческий и включает: </vt:lpstr>
      <vt:lpstr> Деловые игры в педагогической системе. </vt:lpstr>
      <vt:lpstr>Деловые игры в педагогической системе</vt:lpstr>
      <vt:lpstr> Конкурс- интересное,  творческое состязание, очередная ступень к вершине, ключ к успеху.  </vt:lpstr>
      <vt:lpstr>Спасибо за внимание ! </vt:lpstr>
    </vt:vector>
  </TitlesOfParts>
  <Company>k.belaya@yandex.ru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 и содержание методической деятельности </dc:title>
  <dc:creator>Ксения Белая</dc:creator>
  <cp:lastModifiedBy>Ксения Белая</cp:lastModifiedBy>
  <cp:revision>18</cp:revision>
  <dcterms:created xsi:type="dcterms:W3CDTF">2014-01-23T18:08:30Z</dcterms:created>
  <dcterms:modified xsi:type="dcterms:W3CDTF">2015-02-02T11:13:46Z</dcterms:modified>
</cp:coreProperties>
</file>