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2" r:id="rId3"/>
    <p:sldId id="333" r:id="rId4"/>
    <p:sldId id="334" r:id="rId5"/>
    <p:sldId id="335" r:id="rId6"/>
    <p:sldId id="336" r:id="rId7"/>
    <p:sldId id="271" r:id="rId8"/>
    <p:sldId id="337" r:id="rId9"/>
    <p:sldId id="268" r:id="rId10"/>
    <p:sldId id="283" r:id="rId11"/>
    <p:sldId id="279" r:id="rId12"/>
    <p:sldId id="308" r:id="rId13"/>
    <p:sldId id="285" r:id="rId14"/>
    <p:sldId id="306" r:id="rId15"/>
    <p:sldId id="287" r:id="rId16"/>
    <p:sldId id="338" r:id="rId17"/>
    <p:sldId id="339" r:id="rId18"/>
    <p:sldId id="340" r:id="rId19"/>
    <p:sldId id="341" r:id="rId20"/>
    <p:sldId id="342" r:id="rId21"/>
    <p:sldId id="288" r:id="rId22"/>
    <p:sldId id="281" r:id="rId23"/>
    <p:sldId id="343" r:id="rId24"/>
    <p:sldId id="294" r:id="rId25"/>
    <p:sldId id="296" r:id="rId26"/>
    <p:sldId id="302" r:id="rId27"/>
    <p:sldId id="348" r:id="rId28"/>
    <p:sldId id="344" r:id="rId29"/>
    <p:sldId id="345" r:id="rId30"/>
    <p:sldId id="350" r:id="rId31"/>
    <p:sldId id="351" r:id="rId32"/>
    <p:sldId id="352" r:id="rId33"/>
    <p:sldId id="353" r:id="rId34"/>
    <p:sldId id="305" r:id="rId35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85B"/>
    <a:srgbClr val="DEDE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870" autoAdjust="0"/>
    <p:restoredTop sz="94660"/>
  </p:normalViewPr>
  <p:slideViewPr>
    <p:cSldViewPr>
      <p:cViewPr varScale="1">
        <p:scale>
          <a:sx n="105" d="100"/>
          <a:sy n="105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CAD804-3DF0-47E9-8E4D-52F7B1CE4889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B4C397-2C73-4D35-A89F-29F3242B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B38B3F-3F85-4CB2-A48F-8DA733FB8B26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1843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4C0ADA-BCC9-47AC-9874-825FEB7E1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A6B918E-3DB6-4283-9A43-4656A39BE7E3}" type="datetime1">
              <a:rPr lang="ru-RU" smtClean="0"/>
              <a:pPr/>
              <a:t>18.03.2015</a:t>
            </a:fld>
            <a:endParaRPr lang="ru-RU" smtClean="0"/>
          </a:p>
        </p:txBody>
      </p:sp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53CE6E-7F2E-4DC6-B312-E413852BE5DD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днс\Documents\PR\Семинар по медиаплану\плашка 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4D485B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D860D-4570-486B-BE6C-809B84BFEE6D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62B64-FABE-46C1-A4FC-E5954B629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4434C-01E6-449D-9FA4-AFD3B00DBC5B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BB82-7CE0-40BB-B5C2-07409186CE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8FF0-02D7-4260-BD05-A7C3FA408828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93A8D-25F3-419F-8265-61F77EC280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1A59E-C6F4-4FB9-9A97-634685FCE4CB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6D916-B441-4E3C-9F38-C7A811DAB3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3B5A9-2E90-450D-9746-340ACE97E82E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1CE4-EF9C-4356-A3F1-D04FCA9ACE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16113"/>
            <a:ext cx="4038600" cy="2028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16113"/>
            <a:ext cx="4038600" cy="2028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97338"/>
            <a:ext cx="4038600" cy="2028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97338"/>
            <a:ext cx="4038600" cy="2028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4F6E-F81F-4097-8361-7C74B109B7A0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5143-CF79-4921-AFA9-8E77FFF012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BE6E7-B403-4889-99C5-A263E3724ED7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50997-C9A5-4952-8BA2-7DE1985FD9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91FCD-7352-4041-B5BA-4B1DEB8DBBB3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86BB-3F52-41C4-9FF7-6DB9F5D1B2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8208912" cy="107099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016BE-6D9B-493A-B932-D525B134F2DE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1829-6E8A-45C5-996E-5B7BC04914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70D0-8330-47DA-9F39-217723D073FC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0FCD-1F04-4C4C-A5B8-417799C04D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3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3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8E7E5-F806-4B03-8EEB-B1DF1F180E38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0D0B-6111-44EA-9C15-FB8760CC42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8280920" cy="107099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1916832"/>
            <a:ext cx="4040188" cy="567754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564904"/>
            <a:ext cx="4040188" cy="356125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0" y="1916832"/>
            <a:ext cx="4041775" cy="567754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64904"/>
            <a:ext cx="4041775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B7447-D084-40A6-883F-B522C19EA787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C2C52-5C69-45E0-9273-5591FE1FC8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C7320-D14C-477F-AE6E-26B9F0485C8E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E6F4-7C1F-4425-B4B9-7DBB51E5B4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60E05-A2A1-40A3-A2FA-FA4991473A89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31155-6F41-4DFD-A32D-2993AF3574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920880" cy="946026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844825"/>
            <a:ext cx="5111751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916833"/>
            <a:ext cx="3008313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133C2-5F58-4D14-B9A5-C6A3E501867F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79C6-59DB-46F5-98C0-52CED82EA2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908050"/>
            <a:ext cx="9144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748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40E0C-2E38-412E-B197-FB5D039F6716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BA1E-80E7-412E-8A64-EB4FC962A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Users\днс\Documents\PR\Семинар по медиаплану\плашка 5.jpg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6B60A5-3D97-46A7-BAE7-D3CB7D1A194C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2C0A4A-D431-4838-A8B9-675BFEFCE1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6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EBEC990-390C-4E56-8685-A8934F3396CC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97A33-22B9-4139-A09B-963D24F58FF6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20483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475"/>
            <a:ext cx="7772400" cy="1081088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Arial" charset="0"/>
                <a:cs typeface="Arial" charset="0"/>
              </a:rPr>
              <a:t/>
            </a:r>
            <a:br>
              <a:rPr lang="ru-RU" sz="3600" b="1" smtClean="0">
                <a:latin typeface="Arial" charset="0"/>
                <a:cs typeface="Arial" charset="0"/>
              </a:rPr>
            </a:br>
            <a:r>
              <a:rPr lang="ru-RU" sz="3600" b="1" smtClean="0">
                <a:latin typeface="Arial" charset="0"/>
                <a:cs typeface="Arial" charset="0"/>
              </a:rPr>
              <a:t>Гендерное воспитание детей дошкольного возраста</a:t>
            </a:r>
            <a:r>
              <a:rPr lang="ru-RU" sz="3600" smtClean="0">
                <a:latin typeface="Arial" charset="0"/>
                <a:cs typeface="Arial" charset="0"/>
              </a:rPr>
              <a:t/>
            </a:r>
            <a:br>
              <a:rPr lang="ru-RU" sz="3600" smtClean="0">
                <a:latin typeface="Arial" charset="0"/>
                <a:cs typeface="Arial" charset="0"/>
              </a:rPr>
            </a:br>
            <a:endParaRPr lang="ru-RU" sz="3600" smtClean="0">
              <a:latin typeface="Arial" charset="0"/>
              <a:cs typeface="Arial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933825"/>
            <a:ext cx="6005513" cy="2663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latin typeface="Arial" charset="0"/>
                <a:cs typeface="Arial" charset="0"/>
              </a:rPr>
              <a:t>Коломийченко Людмила Владимировна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latin typeface="Arial" charset="0"/>
                <a:cs typeface="Arial" charset="0"/>
              </a:rPr>
              <a:t> д.п.н., профессор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latin typeface="Arial" charset="0"/>
                <a:cs typeface="Arial" charset="0"/>
              </a:rPr>
              <a:t>зав. кафедрой дошкольной педагогики и психологии,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>
                <a:latin typeface="Arial" charset="0"/>
                <a:cs typeface="Arial" charset="0"/>
              </a:rPr>
              <a:t> зав. лабораторией социального развития, руководитель научной школы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E-mail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lvk_pspu@rambler.ru</a:t>
            </a:r>
            <a:endParaRPr lang="ru-RU" sz="24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0485" name="Picture 4" descr="Коломийченко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573463"/>
            <a:ext cx="2185987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E3D6EFB-00B6-4184-83D3-FDCB3E5657CE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FFCE7-DB34-405C-9282-E0783EB87FB5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0723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pPr eaLnBrk="1" hangingPunct="1"/>
            <a:r>
              <a:rPr lang="ru-RU" sz="4400" b="1" smtClean="0">
                <a:latin typeface="Arial" charset="0"/>
                <a:cs typeface="Arial" charset="0"/>
              </a:rPr>
              <a:t>Гендерное воспитание -</a:t>
            </a:r>
          </a:p>
        </p:txBody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>
          <a:xfrm>
            <a:off x="179388" y="1916113"/>
            <a:ext cx="8964612" cy="4210050"/>
          </a:xfrm>
        </p:spPr>
        <p:txBody>
          <a:bodyPr/>
          <a:lstStyle/>
          <a:p>
            <a:pPr indent="20638" eaLnBrk="1" hangingPunct="1">
              <a:buFont typeface="Arial" charset="0"/>
              <a:buNone/>
            </a:pPr>
            <a:r>
              <a:rPr lang="ru-RU" smtClean="0">
                <a:latin typeface="Calibri" pitchFamily="34" charset="0"/>
                <a:cs typeface="Arial" charset="0"/>
              </a:rPr>
              <a:t>целенаправленный, содержательно наполненный, технологически выстроенный, результативно диагностируемый процесс взаимодействия педагога с детьми, способствующий освоению ими ценностей</a:t>
            </a:r>
            <a:r>
              <a:rPr lang="ru-RU" smtClean="0">
                <a:latin typeface="Arial" charset="0"/>
                <a:cs typeface="Arial" charset="0"/>
              </a:rPr>
              <a:t> гендерной культуры</a:t>
            </a:r>
            <a:r>
              <a:rPr lang="ru-RU" smtClean="0">
                <a:latin typeface="Calibri" pitchFamily="34" charset="0"/>
                <a:cs typeface="Arial" charset="0"/>
              </a:rPr>
              <a:t>, их интериоризации в разных видах деятельности и культуротворчеству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7CACACD-3178-4C81-8876-0993702DC3CF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6BB5F-F779-4841-9B1C-596288DD7133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31766" name="Group 22"/>
          <p:cNvGraphicFramePr>
            <a:graphicFrameLocks noGrp="1"/>
          </p:cNvGraphicFramePr>
          <p:nvPr/>
        </p:nvGraphicFramePr>
        <p:xfrm>
          <a:off x="107950" y="1989138"/>
          <a:ext cx="8928100" cy="4171950"/>
        </p:xfrm>
        <a:graphic>
          <a:graphicData uri="http://schemas.openxmlformats.org/drawingml/2006/table">
            <a:tbl>
              <a:tblPr/>
              <a:tblGrid>
                <a:gridCol w="2081213"/>
                <a:gridCol w="6846887"/>
              </a:tblGrid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Компоненты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педагогического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процесса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85B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Основополагающие идеи гендерного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воспитания предопределяется: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85B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7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Программно-целевой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85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доступности разных видов гендерной культуры; последовательности и концентричности в построении содержания; интеграции гендерной культуры с другими видами социальной культуры (нравственно-этической, национальной, правовой и др.) 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85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Технологический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85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субъектности; диалогичности; активности и самоактуализации; учета половых и национальных особенностей детей; индивидуальной комфортности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85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Контрольно-оценочный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85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психологической комфортности; профессиональной и социокультурной компетентности диагностов; объективной определенности основных параметров гендерной социализации;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максимального учета всех социокультурных влияний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85B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64" name="Rectangle 19"/>
          <p:cNvSpPr>
            <a:spLocks noChangeArrowheads="1"/>
          </p:cNvSpPr>
          <p:nvPr/>
        </p:nvSpPr>
        <p:spPr bwMode="auto">
          <a:xfrm>
            <a:off x="0" y="795338"/>
            <a:ext cx="9036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DEDEDD"/>
                </a:solidFill>
                <a:latin typeface="Tahoma" pitchFamily="34" charset="0"/>
              </a:rPr>
              <a:t>Основные принципы гендерного воспитания</a:t>
            </a:r>
            <a:r>
              <a:rPr lang="ru-RU" sz="2800" b="1">
                <a:latin typeface="Tahoma" pitchFamily="34" charset="0"/>
              </a:rPr>
              <a:t> </a:t>
            </a:r>
          </a:p>
          <a:p>
            <a:pPr algn="ctr"/>
            <a:endParaRPr lang="ru-RU" sz="2800" b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6965243-7F59-428D-A00B-D9DBF0B39B05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08389-A5B2-498E-9189-1E8439769661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2771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Цель гендерного воспитания -</a:t>
            </a:r>
          </a:p>
        </p:txBody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4000" smtClean="0">
                <a:latin typeface="Calibri" pitchFamily="34" charset="0"/>
                <a:cs typeface="Arial" charset="0"/>
              </a:rPr>
              <a:t>формирование базиса </a:t>
            </a:r>
            <a:r>
              <a:rPr lang="ru-RU" sz="4000" smtClean="0">
                <a:latin typeface="Arial" charset="0"/>
                <a:cs typeface="Arial" charset="0"/>
              </a:rPr>
              <a:t>гендерной</a:t>
            </a:r>
            <a:r>
              <a:rPr lang="ru-RU" sz="4000" smtClean="0">
                <a:latin typeface="Calibri" pitchFamily="34" charset="0"/>
                <a:cs typeface="Arial" charset="0"/>
              </a:rPr>
              <a:t> культуры, проявляющейся в </a:t>
            </a:r>
            <a:r>
              <a:rPr lang="ru-RU" sz="4000" smtClean="0">
                <a:latin typeface="Arial" charset="0"/>
                <a:cs typeface="Arial" charset="0"/>
              </a:rPr>
              <a:t>адекватной полоролевой идентификации и толерантном отношении к представителям своего и противоположного пола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3F46A5-564D-4619-8CDA-AC53C31B482D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E7FCA-801C-4588-88D6-3711F39A0F81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3795" name="Rectangle 2"/>
          <p:cNvSpPr>
            <a:spLocks noGrp="1"/>
          </p:cNvSpPr>
          <p:nvPr>
            <p:ph type="title"/>
          </p:nvPr>
        </p:nvSpPr>
        <p:spPr>
          <a:xfrm>
            <a:off x="107950" y="765175"/>
            <a:ext cx="8856663" cy="792163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Arial" charset="0"/>
                <a:cs typeface="Arial" charset="0"/>
              </a:rPr>
              <a:t>Содержание гендерного воспитания -</a:t>
            </a:r>
            <a:endParaRPr lang="en-US" sz="3600" b="1" smtClean="0">
              <a:latin typeface="Arial" charset="0"/>
              <a:cs typeface="Arial" charset="0"/>
            </a:endParaRPr>
          </a:p>
        </p:txBody>
      </p:sp>
      <p:sp>
        <p:nvSpPr>
          <p:cNvPr id="33796" name="Freeform 3"/>
          <p:cNvSpPr>
            <a:spLocks noEditPoints="1"/>
          </p:cNvSpPr>
          <p:nvPr/>
        </p:nvSpPr>
        <p:spPr bwMode="gray">
          <a:xfrm flipH="1">
            <a:off x="5867400" y="2727325"/>
            <a:ext cx="3168650" cy="3006725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20"/>
              <a:gd name="T145" fmla="*/ 0 h 2912"/>
              <a:gd name="T146" fmla="*/ 2820 w 2820"/>
              <a:gd name="T147" fmla="*/ 2912 h 29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CFCDF7"/>
              </a:gs>
              <a:gs pos="100000">
                <a:srgbClr val="8580EA"/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grpSp>
        <p:nvGrpSpPr>
          <p:cNvPr id="33797" name="Group 4"/>
          <p:cNvGrpSpPr>
            <a:grpSpLocks/>
          </p:cNvGrpSpPr>
          <p:nvPr/>
        </p:nvGrpSpPr>
        <p:grpSpPr bwMode="auto">
          <a:xfrm>
            <a:off x="395288" y="2025650"/>
            <a:ext cx="5327650" cy="4832350"/>
            <a:chOff x="528" y="1084"/>
            <a:chExt cx="2590" cy="2468"/>
          </a:xfrm>
        </p:grpSpPr>
        <p:sp>
          <p:nvSpPr>
            <p:cNvPr id="33800" name="AutoShape 5"/>
            <p:cNvSpPr>
              <a:spLocks noChangeArrowheads="1"/>
            </p:cNvSpPr>
            <p:nvPr/>
          </p:nvSpPr>
          <p:spPr bwMode="auto">
            <a:xfrm rot="5432887">
              <a:off x="2183" y="183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rgbClr val="295769"/>
                </a:gs>
                <a:gs pos="50000">
                  <a:srgbClr val="59BCE3"/>
                </a:gs>
                <a:gs pos="100000">
                  <a:srgbClr val="29576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>
                <a:rot lat="21299986" lon="20999986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59BCE3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1800" b="1"/>
                <a:t>Интересы </a:t>
              </a:r>
            </a:p>
            <a:p>
              <a:pPr algn="ctr" eaLnBrk="0" hangingPunct="0"/>
              <a:r>
                <a:rPr lang="ru-RU" sz="1800" b="1"/>
                <a:t>и потребности</a:t>
              </a:r>
              <a:endParaRPr lang="en-US" sz="1800" b="1"/>
            </a:p>
          </p:txBody>
        </p:sp>
        <p:sp>
          <p:nvSpPr>
            <p:cNvPr id="33801" name="AutoShape 6"/>
            <p:cNvSpPr>
              <a:spLocks noChangeArrowheads="1"/>
            </p:cNvSpPr>
            <p:nvPr/>
          </p:nvSpPr>
          <p:spPr bwMode="auto">
            <a:xfrm rot="5432887">
              <a:off x="1735" y="111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>
                <a:rot lat="21299986" lon="20999986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1800" b="1"/>
                <a:t>Нормы  </a:t>
              </a:r>
            </a:p>
            <a:p>
              <a:pPr algn="ctr" eaLnBrk="0" hangingPunct="0"/>
              <a:r>
                <a:rPr lang="ru-RU" sz="1800" b="1"/>
                <a:t>поведения</a:t>
              </a:r>
              <a:endParaRPr lang="en-US" sz="1800" b="1"/>
            </a:p>
          </p:txBody>
        </p:sp>
        <p:sp>
          <p:nvSpPr>
            <p:cNvPr id="33802" name="AutoShape 7"/>
            <p:cNvSpPr>
              <a:spLocks noChangeArrowheads="1"/>
            </p:cNvSpPr>
            <p:nvPr/>
          </p:nvSpPr>
          <p:spPr bwMode="auto">
            <a:xfrm rot="5432887">
              <a:off x="1783" y="258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>
                <a:rot lat="21299986" lon="20999986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1800" b="1"/>
                <a:t>Труд</a:t>
              </a:r>
              <a:endParaRPr lang="en-US" sz="1800" b="1"/>
            </a:p>
          </p:txBody>
        </p:sp>
        <p:sp>
          <p:nvSpPr>
            <p:cNvPr id="33803" name="AutoShape 8"/>
            <p:cNvSpPr>
              <a:spLocks noChangeArrowheads="1"/>
            </p:cNvSpPr>
            <p:nvPr/>
          </p:nvSpPr>
          <p:spPr bwMode="auto">
            <a:xfrm rot="5400000">
              <a:off x="1337" y="1858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>
                <a:rot lat="21299986" lon="20999986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1800" b="1"/>
                <a:t>Гендерная </a:t>
              </a:r>
            </a:p>
            <a:p>
              <a:pPr algn="ctr" eaLnBrk="0" hangingPunct="0"/>
              <a:r>
                <a:rPr lang="ru-RU" sz="1800" b="1"/>
                <a:t>культура</a:t>
              </a:r>
              <a:endParaRPr lang="en-US" sz="1800" b="1"/>
            </a:p>
          </p:txBody>
        </p:sp>
        <p:sp>
          <p:nvSpPr>
            <p:cNvPr id="33804" name="AutoShape 9"/>
            <p:cNvSpPr>
              <a:spLocks noChangeArrowheads="1"/>
            </p:cNvSpPr>
            <p:nvPr/>
          </p:nvSpPr>
          <p:spPr bwMode="auto">
            <a:xfrm rot="5432887">
              <a:off x="907" y="115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rgbClr val="295769"/>
                </a:gs>
                <a:gs pos="50000">
                  <a:srgbClr val="59BCE3"/>
                </a:gs>
                <a:gs pos="100000">
                  <a:srgbClr val="29576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>
                <a:rot lat="21299986" lon="20999986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59BCE3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1800" b="1"/>
                <a:t>Достижения</a:t>
              </a:r>
              <a:endParaRPr lang="en-US" sz="1800" b="1"/>
            </a:p>
          </p:txBody>
        </p:sp>
        <p:sp>
          <p:nvSpPr>
            <p:cNvPr id="33805" name="AutoShape 10"/>
            <p:cNvSpPr>
              <a:spLocks noChangeArrowheads="1"/>
            </p:cNvSpPr>
            <p:nvPr/>
          </p:nvSpPr>
          <p:spPr bwMode="auto">
            <a:xfrm rot="5432887">
              <a:off x="940" y="2617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rgbClr val="295769"/>
                </a:gs>
                <a:gs pos="50000">
                  <a:srgbClr val="59BCE3"/>
                </a:gs>
                <a:gs pos="100000">
                  <a:srgbClr val="29576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>
                <a:rot lat="21299986" lon="20999986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59BCE3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1800" b="1"/>
                <a:t>Отдых</a:t>
              </a:r>
              <a:endParaRPr lang="en-US" sz="1800" b="1"/>
            </a:p>
          </p:txBody>
        </p:sp>
        <p:sp>
          <p:nvSpPr>
            <p:cNvPr id="33806" name="AutoShape 11"/>
            <p:cNvSpPr>
              <a:spLocks noChangeArrowheads="1"/>
            </p:cNvSpPr>
            <p:nvPr/>
          </p:nvSpPr>
          <p:spPr bwMode="auto">
            <a:xfrm rot="5432887">
              <a:off x="501" y="1899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>
                <a:rot lat="21299986" lon="20999986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sz="1800" b="1"/>
                <a:t>Семейные</a:t>
              </a:r>
            </a:p>
            <a:p>
              <a:pPr algn="ctr" eaLnBrk="0" hangingPunct="0"/>
              <a:r>
                <a:rPr lang="ru-RU" sz="1800" b="1"/>
                <a:t>функции</a:t>
              </a:r>
              <a:endParaRPr lang="en-US" sz="1800" b="1"/>
            </a:p>
          </p:txBody>
        </p:sp>
      </p:grpSp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5362575" y="20939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33799" name="Rectangle 13"/>
          <p:cNvSpPr>
            <a:spLocks noChangeArrowheads="1"/>
          </p:cNvSpPr>
          <p:nvPr/>
        </p:nvSpPr>
        <p:spPr bwMode="auto">
          <a:xfrm>
            <a:off x="5364163" y="1989138"/>
            <a:ext cx="2592387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>
                <a:solidFill>
                  <a:srgbClr val="4D485B"/>
                </a:solidFill>
              </a:rPr>
              <a:t>разные элементы гендерной культуры</a:t>
            </a:r>
            <a:r>
              <a:rPr lang="en-US" sz="1800"/>
              <a:t> </a:t>
            </a:r>
            <a:endParaRPr lang="en-US" sz="2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A623A6-A11D-4E74-B1E2-50F433DAF819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7D6D6-9F36-41F4-AF3F-3D68E6DE42AA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5843" name="Rectangle 2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07375" cy="719137"/>
          </a:xfrm>
        </p:spPr>
        <p:txBody>
          <a:bodyPr/>
          <a:lstStyle/>
          <a:p>
            <a:r>
              <a:rPr lang="ru-RU" sz="3200" b="1" smtClean="0">
                <a:latin typeface="Arial" charset="0"/>
                <a:cs typeface="Arial" charset="0"/>
              </a:rPr>
              <a:t>Содержание гендерного воспитания в программе «Дорогою добра»</a:t>
            </a:r>
          </a:p>
        </p:txBody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xfrm>
            <a:off x="468313" y="1916113"/>
            <a:ext cx="8229600" cy="4941887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700" i="1" smtClean="0">
                <a:latin typeface="Calibri" pitchFamily="34" charset="0"/>
                <a:cs typeface="Arial" charset="0"/>
              </a:rPr>
              <a:t>Раздел «Человек среди людей»</a:t>
            </a:r>
          </a:p>
          <a:p>
            <a:pPr>
              <a:lnSpc>
                <a:spcPct val="80000"/>
              </a:lnSpc>
            </a:pPr>
            <a:r>
              <a:rPr lang="ru-RU" sz="2700" smtClean="0">
                <a:latin typeface="Calibri" pitchFamily="34" charset="0"/>
                <a:cs typeface="Arial" charset="0"/>
              </a:rPr>
              <a:t>«Я – человек: я – мальчик, я – девочка»</a:t>
            </a:r>
          </a:p>
          <a:p>
            <a:pPr>
              <a:lnSpc>
                <a:spcPct val="80000"/>
              </a:lnSpc>
            </a:pPr>
            <a:r>
              <a:rPr lang="ru-RU" sz="2700" smtClean="0">
                <a:latin typeface="Calibri" pitchFamily="34" charset="0"/>
                <a:cs typeface="Arial" charset="0"/>
              </a:rPr>
              <a:t>«Мужчины и женщины»</a:t>
            </a:r>
          </a:p>
          <a:p>
            <a:pPr>
              <a:lnSpc>
                <a:spcPct val="80000"/>
              </a:lnSpc>
            </a:pPr>
            <a:r>
              <a:rPr lang="ru-RU" sz="2700" smtClean="0">
                <a:latin typeface="Calibri" pitchFamily="34" charset="0"/>
                <a:cs typeface="Arial" charset="0"/>
              </a:rPr>
              <a:t>«Моя семья»</a:t>
            </a:r>
          </a:p>
          <a:p>
            <a:pPr>
              <a:lnSpc>
                <a:spcPct val="80000"/>
              </a:lnSpc>
            </a:pPr>
            <a:r>
              <a:rPr lang="ru-RU" sz="2700" smtClean="0">
                <a:latin typeface="Calibri" pitchFamily="34" charset="0"/>
                <a:cs typeface="Arial" charset="0"/>
              </a:rPr>
              <a:t>«Детский сад – мой второй дом»</a:t>
            </a:r>
          </a:p>
          <a:p>
            <a:pPr>
              <a:lnSpc>
                <a:spcPct val="80000"/>
              </a:lnSpc>
            </a:pPr>
            <a:r>
              <a:rPr lang="ru-RU" sz="2700" smtClean="0">
                <a:latin typeface="Calibri" pitchFamily="34" charset="0"/>
                <a:cs typeface="Arial" charset="0"/>
              </a:rPr>
              <a:t>Показатели развития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700" i="1" smtClean="0">
                <a:latin typeface="Calibri" pitchFamily="34" charset="0"/>
                <a:cs typeface="Arial" charset="0"/>
              </a:rPr>
              <a:t>Раздел «Человек в культуре»</a:t>
            </a:r>
          </a:p>
          <a:p>
            <a:pPr>
              <a:lnSpc>
                <a:spcPct val="80000"/>
              </a:lnSpc>
            </a:pPr>
            <a:r>
              <a:rPr lang="ru-RU" sz="2700" smtClean="0">
                <a:latin typeface="Calibri" pitchFamily="34" charset="0"/>
                <a:cs typeface="Arial" charset="0"/>
              </a:rPr>
              <a:t>«Русская традиционная культура»</a:t>
            </a:r>
          </a:p>
          <a:p>
            <a:pPr>
              <a:lnSpc>
                <a:spcPct val="80000"/>
              </a:lnSpc>
            </a:pPr>
            <a:r>
              <a:rPr lang="ru-RU" sz="2700" smtClean="0">
                <a:latin typeface="Calibri" pitchFamily="34" charset="0"/>
                <a:cs typeface="Arial" charset="0"/>
              </a:rPr>
              <a:t>«Культура других народов»</a:t>
            </a:r>
          </a:p>
          <a:p>
            <a:pPr>
              <a:lnSpc>
                <a:spcPct val="80000"/>
              </a:lnSpc>
            </a:pPr>
            <a:r>
              <a:rPr lang="ru-RU" sz="2700" smtClean="0">
                <a:latin typeface="Calibri" pitchFamily="34" charset="0"/>
                <a:cs typeface="Arial" charset="0"/>
              </a:rPr>
              <a:t>Показатели развития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55A252-7C7B-42E6-9D31-B62CB54A71EE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3E3AE-5AB4-492B-A5A1-23DBDD87D7D6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496300" cy="1143000"/>
          </a:xfrm>
        </p:spPr>
        <p:txBody>
          <a:bodyPr anchorCtr="1"/>
          <a:lstStyle/>
          <a:p>
            <a:pPr eaLnBrk="1" hangingPunct="1"/>
            <a:r>
              <a:rPr lang="ru-RU" sz="3600" b="1" smtClean="0">
                <a:latin typeface="Arial" charset="0"/>
                <a:cs typeface="Arial" charset="0"/>
              </a:rPr>
              <a:t>Технология гендерного воспитания</a:t>
            </a:r>
            <a:endParaRPr lang="en-US" sz="3600" b="1" smtClean="0">
              <a:latin typeface="Arial" charset="0"/>
              <a:cs typeface="Arial" charset="0"/>
            </a:endParaRPr>
          </a:p>
        </p:txBody>
      </p:sp>
      <p:sp>
        <p:nvSpPr>
          <p:cNvPr id="36868" name="AutoShape 3"/>
          <p:cNvSpPr>
            <a:spLocks noChangeArrowheads="1"/>
          </p:cNvSpPr>
          <p:nvPr/>
        </p:nvSpPr>
        <p:spPr bwMode="gray">
          <a:xfrm>
            <a:off x="323850" y="3644900"/>
            <a:ext cx="2447925" cy="2808288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3BB6CF"/>
              </a:gs>
              <a:gs pos="100000">
                <a:srgbClr val="41B8D1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BB6CF"/>
            </a:extrusionClr>
          </a:sp3d>
        </p:spPr>
        <p:txBody>
          <a:bodyPr wrap="none" anchor="ctr">
            <a:flatTx/>
          </a:bodyPr>
          <a:lstStyle/>
          <a:p>
            <a:endParaRPr lang="ru-RU" sz="1800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gray">
          <a:xfrm>
            <a:off x="3276600" y="3644900"/>
            <a:ext cx="2519363" cy="2736850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5DA4EB"/>
              </a:gs>
              <a:gs pos="100000">
                <a:srgbClr val="4F8BC7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DA4EB"/>
            </a:extrusionClr>
          </a:sp3d>
        </p:spPr>
        <p:txBody>
          <a:bodyPr wrap="none" anchor="ctr">
            <a:flatTx/>
          </a:bodyPr>
          <a:lstStyle/>
          <a:p>
            <a:endParaRPr lang="ru-RU" sz="1800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gray">
          <a:xfrm>
            <a:off x="6227763" y="3644900"/>
            <a:ext cx="2592387" cy="2736850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3366CC"/>
              </a:gs>
              <a:gs pos="100000">
                <a:srgbClr val="2C58B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CC"/>
            </a:extrusionClr>
          </a:sp3d>
        </p:spPr>
        <p:txBody>
          <a:bodyPr wrap="none" anchor="ctr">
            <a:flatTx/>
          </a:bodyPr>
          <a:lstStyle/>
          <a:p>
            <a:endParaRPr lang="ru-RU" sz="1800"/>
          </a:p>
        </p:txBody>
      </p:sp>
      <p:sp>
        <p:nvSpPr>
          <p:cNvPr id="36871" name="Freeform 7"/>
          <p:cNvSpPr>
            <a:spLocks/>
          </p:cNvSpPr>
          <p:nvPr/>
        </p:nvSpPr>
        <p:spPr bwMode="gray">
          <a:xfrm rot="1332565">
            <a:off x="2051050" y="2636838"/>
            <a:ext cx="1466850" cy="1157287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4DBDD3">
                  <a:alpha val="32001"/>
                </a:srgbClr>
              </a:gs>
              <a:gs pos="100000">
                <a:srgbClr val="3BB6CF"/>
              </a:gs>
            </a:gsLst>
            <a:lin ang="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36872" name="Freeform 8"/>
          <p:cNvSpPr>
            <a:spLocks/>
          </p:cNvSpPr>
          <p:nvPr/>
        </p:nvSpPr>
        <p:spPr bwMode="gray">
          <a:xfrm rot="1754271">
            <a:off x="5483225" y="2487613"/>
            <a:ext cx="1333500" cy="1452562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6CACED">
                  <a:alpha val="32001"/>
                </a:srgbClr>
              </a:gs>
              <a:gs pos="100000">
                <a:srgbClr val="5DA4EB"/>
              </a:gs>
            </a:gsLst>
            <a:lin ang="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gray">
          <a:xfrm>
            <a:off x="1001713" y="2311400"/>
            <a:ext cx="1746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</a:rPr>
              <a:t>Add Your Title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gray">
          <a:xfrm>
            <a:off x="395288" y="3789363"/>
            <a:ext cx="2303462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/>
              <a:t>Приобщение к разным видам гендерной культуры</a:t>
            </a:r>
            <a:endParaRPr lang="en-US" sz="2400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gray">
          <a:xfrm>
            <a:off x="3276600" y="3789363"/>
            <a:ext cx="2735263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/>
              <a:t>Интериоризация ценностей гендерной культуры</a:t>
            </a:r>
            <a:endParaRPr lang="en-US" sz="2400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gray">
          <a:xfrm>
            <a:off x="6300788" y="3789363"/>
            <a:ext cx="2636837" cy="228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/>
              <a:t>Создание новых артефактов гендерной культуры в творческой деятельности</a:t>
            </a:r>
            <a:endParaRPr lang="en-US" sz="2400"/>
          </a:p>
        </p:txBody>
      </p:sp>
      <p:sp>
        <p:nvSpPr>
          <p:cNvPr id="36877" name="Text Box 16"/>
          <p:cNvSpPr txBox="1">
            <a:spLocks noChangeArrowheads="1"/>
          </p:cNvSpPr>
          <p:nvPr/>
        </p:nvSpPr>
        <p:spPr bwMode="gray">
          <a:xfrm>
            <a:off x="6489700" y="2311400"/>
            <a:ext cx="158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</a:rPr>
              <a:t>dd Your Title</a:t>
            </a:r>
          </a:p>
        </p:txBody>
      </p:sp>
      <p:sp>
        <p:nvSpPr>
          <p:cNvPr id="36878" name="Rectangle 17"/>
          <p:cNvSpPr>
            <a:spLocks noChangeArrowheads="1"/>
          </p:cNvSpPr>
          <p:nvPr/>
        </p:nvSpPr>
        <p:spPr bwMode="auto">
          <a:xfrm>
            <a:off x="4375150" y="23685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</a:rPr>
              <a:t>Y</a:t>
            </a:r>
            <a:endParaRPr lang="ru-RU" sz="1800" b="1">
              <a:solidFill>
                <a:srgbClr val="FFFFFF"/>
              </a:solidFill>
            </a:endParaRPr>
          </a:p>
        </p:txBody>
      </p:sp>
      <p:sp>
        <p:nvSpPr>
          <p:cNvPr id="36879" name="Rectangle 18"/>
          <p:cNvSpPr>
            <a:spLocks noChangeArrowheads="1"/>
          </p:cNvSpPr>
          <p:nvPr/>
        </p:nvSpPr>
        <p:spPr bwMode="auto">
          <a:xfrm>
            <a:off x="250825" y="1844675"/>
            <a:ext cx="8137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rgbClr val="4D485B"/>
                </a:solidFill>
              </a:rPr>
              <a:t>совокупность алгоритмически выстроенной системы средств, методов и форм организации взаимодействия педагогов с детьми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424862" cy="1143000"/>
          </a:xfrm>
        </p:spPr>
        <p:txBody>
          <a:bodyPr/>
          <a:lstStyle/>
          <a:p>
            <a:r>
              <a:rPr lang="ru-RU" sz="3200" b="1" i="1" smtClean="0">
                <a:latin typeface="Arial" charset="0"/>
                <a:cs typeface="Arial" charset="0"/>
              </a:rPr>
              <a:t>Тема:</a:t>
            </a:r>
            <a:r>
              <a:rPr lang="en-US" sz="3200" b="1" i="1" smtClean="0">
                <a:latin typeface="Arial" charset="0"/>
                <a:cs typeface="Arial" charset="0"/>
              </a:rPr>
              <a:t> </a:t>
            </a:r>
            <a:r>
              <a:rPr lang="ru-RU" sz="3200" b="1" i="1" smtClean="0">
                <a:latin typeface="Arial" charset="0"/>
                <a:cs typeface="Arial" charset="0"/>
              </a:rPr>
              <a:t>«Достоинство и благородство»</a:t>
            </a:r>
            <a:r>
              <a:rPr lang="ru-RU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179388" y="1916113"/>
            <a:ext cx="87852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500" b="1" smtClean="0">
                <a:latin typeface="Arial" charset="0"/>
                <a:cs typeface="Arial" charset="0"/>
              </a:rPr>
              <a:t>Познавательная деятельность:</a:t>
            </a:r>
            <a:endParaRPr lang="ru-RU" sz="15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latin typeface="Arial" charset="0"/>
                <a:cs typeface="Arial" charset="0"/>
              </a:rPr>
              <a:t>      - занятие «О достоинстве и благородстве»;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latin typeface="Arial" charset="0"/>
                <a:cs typeface="Arial" charset="0"/>
              </a:rPr>
              <a:t>      - рассматривание иллюстраций на тему «Разные поступки»</a:t>
            </a:r>
            <a:endParaRPr lang="ru-RU" sz="1500" b="1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500" b="1" smtClean="0">
                <a:latin typeface="Arial" charset="0"/>
                <a:cs typeface="Arial" charset="0"/>
              </a:rPr>
              <a:t>Речевая деятельность:</a:t>
            </a:r>
            <a:endParaRPr lang="ru-RU" sz="15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latin typeface="Arial" charset="0"/>
                <a:cs typeface="Arial" charset="0"/>
              </a:rPr>
              <a:t>      - беседы-диалоги: «Учись проявлять благородство», «Учись проверять свои поступки», «Так и не так», «За вранье не хвалят», «Поговорим по душам»;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latin typeface="Arial" charset="0"/>
                <a:cs typeface="Arial" charset="0"/>
              </a:rPr>
              <a:t>      - составление творческих рассказов на тему «Благородный поступок»;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latin typeface="Arial" charset="0"/>
                <a:cs typeface="Arial" charset="0"/>
              </a:rPr>
              <a:t>      - чтение произведений художественной литературы: С.Маршак «Рассказ о неизвестном герое», А.Пушкин «Сказка о царе Салтане», С.Аксаков «Аленький цветочек», Г.-Х.Андерсен «Стойкий оловянный солдатик»;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latin typeface="Arial" charset="0"/>
                <a:cs typeface="Arial" charset="0"/>
              </a:rPr>
              <a:t>       - рассматривание картины В.Васнецова «Иван-царевич на Сером волке»</a:t>
            </a:r>
            <a:endParaRPr lang="ru-RU" sz="1500" b="1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500" b="1" smtClean="0">
                <a:latin typeface="Arial" charset="0"/>
                <a:cs typeface="Arial" charset="0"/>
              </a:rPr>
              <a:t>Музыкальная деятельность:</a:t>
            </a:r>
            <a:endParaRPr lang="ru-RU" sz="15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latin typeface="Arial" charset="0"/>
                <a:cs typeface="Arial" charset="0"/>
              </a:rPr>
              <a:t>      - слушание музыки М.Глинки «Руслан и Людмила», составление характеристики музыкальных образов героев</a:t>
            </a:r>
            <a:endParaRPr lang="ru-RU" sz="1500" b="1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500" b="1" smtClean="0">
                <a:latin typeface="Arial" charset="0"/>
                <a:cs typeface="Arial" charset="0"/>
              </a:rPr>
              <a:t>Театрализованная деятельность:</a:t>
            </a:r>
            <a:endParaRPr lang="ru-RU" sz="15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latin typeface="Arial" charset="0"/>
                <a:cs typeface="Arial" charset="0"/>
              </a:rPr>
              <a:t>      - постановка спектаклей по сказкам «Аленький цветочек», «Снежная королева»</a:t>
            </a:r>
            <a:endParaRPr lang="ru-RU" sz="1500" b="1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500" b="1" smtClean="0">
                <a:latin typeface="Arial" charset="0"/>
                <a:cs typeface="Arial" charset="0"/>
              </a:rPr>
              <a:t>Трудовая деятельность:</a:t>
            </a:r>
            <a:endParaRPr lang="ru-RU" sz="15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latin typeface="Arial" charset="0"/>
                <a:cs typeface="Arial" charset="0"/>
              </a:rPr>
              <a:t>       - художественный дизайн: изготовление элементов оформления для групповой комнаты, игрового уголка </a:t>
            </a:r>
            <a:endParaRPr lang="ru-RU" sz="1500" b="1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500" b="1" smtClean="0">
                <a:latin typeface="Arial" charset="0"/>
                <a:cs typeface="Arial" charset="0"/>
              </a:rPr>
              <a:t>Игровая деятельность:</a:t>
            </a:r>
            <a:endParaRPr lang="ru-RU" sz="15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latin typeface="Arial" charset="0"/>
                <a:cs typeface="Arial" charset="0"/>
              </a:rPr>
              <a:t>      - сюжетно-ролевая игра «Семья», «Магазин», «Путешествие»;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 smtClean="0">
                <a:latin typeface="Arial" charset="0"/>
                <a:cs typeface="Arial" charset="0"/>
              </a:rPr>
              <a:t>      - дидактические игры «Правильно – неправильно», «Как поступить?»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107950" y="549275"/>
            <a:ext cx="8928100" cy="1143000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Средства гендерного воспитания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179388" y="1916113"/>
            <a:ext cx="8785225" cy="4210050"/>
          </a:xfrm>
        </p:spPr>
        <p:txBody>
          <a:bodyPr/>
          <a:lstStyle/>
          <a:p>
            <a:r>
              <a:rPr lang="ru-RU" sz="3000" smtClean="0">
                <a:latin typeface="Arial" charset="0"/>
                <a:cs typeface="Arial" charset="0"/>
              </a:rPr>
              <a:t>изобразительное искусство (портрет, семейно-бытовой, батальный жанр);</a:t>
            </a:r>
          </a:p>
          <a:p>
            <a:r>
              <a:rPr lang="ru-RU" sz="3000" smtClean="0">
                <a:latin typeface="Arial" charset="0"/>
                <a:cs typeface="Arial" charset="0"/>
              </a:rPr>
              <a:t>художественная литература (народные сказки, авторские произведения);</a:t>
            </a:r>
          </a:p>
          <a:p>
            <a:r>
              <a:rPr lang="ru-RU" sz="3000" smtClean="0">
                <a:latin typeface="Arial" charset="0"/>
                <a:cs typeface="Arial" charset="0"/>
              </a:rPr>
              <a:t>технические средства (мультипликационные и видеофильмы, электронные игры);</a:t>
            </a:r>
          </a:p>
          <a:p>
            <a:r>
              <a:rPr lang="ru-RU" sz="3000" smtClean="0">
                <a:latin typeface="Arial" charset="0"/>
                <a:cs typeface="Arial" charset="0"/>
              </a:rPr>
              <a:t>различные виды деятельности, включающие взаимоотношения между детьми разного пола</a:t>
            </a:r>
          </a:p>
          <a:p>
            <a:endParaRPr lang="ru-RU" sz="30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567737" cy="1143000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Методы гендерного воспитания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179388" y="1916113"/>
            <a:ext cx="8785225" cy="4210050"/>
          </a:xfrm>
        </p:spPr>
        <p:txBody>
          <a:bodyPr/>
          <a:lstStyle/>
          <a:p>
            <a:r>
              <a:rPr lang="ru-RU" sz="3300" smtClean="0">
                <a:latin typeface="Arial" charset="0"/>
                <a:cs typeface="Arial" charset="0"/>
              </a:rPr>
              <a:t>формирования полоролевого сознания;</a:t>
            </a:r>
          </a:p>
          <a:p>
            <a:r>
              <a:rPr lang="ru-RU" sz="3300" smtClean="0">
                <a:latin typeface="Arial" charset="0"/>
                <a:cs typeface="Arial" charset="0"/>
              </a:rPr>
              <a:t>развития потребностей и интересов к сфере взаимоотношений между людьми разного пола;</a:t>
            </a:r>
          </a:p>
          <a:p>
            <a:r>
              <a:rPr lang="ru-RU" sz="3300" smtClean="0">
                <a:latin typeface="Arial" charset="0"/>
                <a:cs typeface="Arial" charset="0"/>
              </a:rPr>
              <a:t>становления поведения, адекватного половой роли и нормативам взаимодействия между людьми разного пола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Формы организации гендерного воспитания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179388" y="1916113"/>
            <a:ext cx="8785225" cy="4210050"/>
          </a:xfrm>
        </p:spPr>
        <p:txBody>
          <a:bodyPr/>
          <a:lstStyle/>
          <a:p>
            <a:r>
              <a:rPr lang="ru-RU" sz="3600" smtClean="0">
                <a:latin typeface="Arial" charset="0"/>
                <a:cs typeface="Arial" charset="0"/>
              </a:rPr>
              <a:t>разные виды игр;</a:t>
            </a:r>
          </a:p>
          <a:p>
            <a:r>
              <a:rPr lang="ru-RU" sz="3600" smtClean="0">
                <a:latin typeface="Arial" charset="0"/>
                <a:cs typeface="Arial" charset="0"/>
              </a:rPr>
              <a:t>специально организованное взаимодействие в повседневных и проблемных ситуациях;</a:t>
            </a:r>
          </a:p>
          <a:p>
            <a:r>
              <a:rPr lang="ru-RU" sz="3600" smtClean="0">
                <a:latin typeface="Arial" charset="0"/>
                <a:cs typeface="Arial" charset="0"/>
              </a:rPr>
              <a:t>тренинги;</a:t>
            </a:r>
          </a:p>
          <a:p>
            <a:r>
              <a:rPr lang="ru-RU" sz="3600" smtClean="0">
                <a:latin typeface="Arial" charset="0"/>
                <a:cs typeface="Arial" charset="0"/>
              </a:rPr>
              <a:t>клубы по интересам;</a:t>
            </a:r>
          </a:p>
          <a:p>
            <a:r>
              <a:rPr lang="ru-RU" sz="3600" smtClean="0">
                <a:latin typeface="Arial" charset="0"/>
                <a:cs typeface="Arial" charset="0"/>
              </a:rPr>
              <a:t>занятия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84C2E86-C1D2-438F-A64D-BA2015AF1513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C7D61-7EF9-49D2-AF2A-2881776025AC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gray">
          <a:xfrm>
            <a:off x="1143000" y="1981200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rgbClr val="33CCCC">
                  <a:gamma/>
                  <a:shade val="66667"/>
                  <a:invGamma/>
                  <a:alpha val="12000"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66667"/>
                  <a:invGamma/>
                  <a:alpha val="12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496300" cy="1143000"/>
          </a:xfrm>
        </p:spPr>
        <p:txBody>
          <a:bodyPr anchorCtr="1"/>
          <a:lstStyle/>
          <a:p>
            <a:pPr eaLnBrk="1" hangingPunct="1"/>
            <a:r>
              <a:rPr lang="ru-RU" sz="2600" b="1" smtClean="0">
                <a:latin typeface="Arial" charset="0"/>
                <a:cs typeface="Arial" charset="0"/>
              </a:rPr>
              <a:t>Разделы воспитания, способствующие решению задач социально-коммуникативного развития</a:t>
            </a:r>
            <a:endParaRPr lang="en-US" sz="2600" b="1" smtClean="0">
              <a:latin typeface="Arial" charset="0"/>
              <a:cs typeface="Arial" charset="0"/>
            </a:endParaRPr>
          </a:p>
        </p:txBody>
      </p:sp>
      <p:sp>
        <p:nvSpPr>
          <p:cNvPr id="22535" name="Oval 4"/>
          <p:cNvSpPr>
            <a:spLocks noChangeArrowheads="1"/>
          </p:cNvSpPr>
          <p:nvPr/>
        </p:nvSpPr>
        <p:spPr bwMode="gray">
          <a:xfrm>
            <a:off x="1447800" y="2286000"/>
            <a:ext cx="3200400" cy="3200400"/>
          </a:xfrm>
          <a:prstGeom prst="ellipse">
            <a:avLst/>
          </a:prstGeom>
          <a:gradFill rotWithShape="1">
            <a:gsLst>
              <a:gs pos="0">
                <a:srgbClr val="41D592"/>
              </a:gs>
              <a:gs pos="100000">
                <a:srgbClr val="29875D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2536" name="AutoShape 5"/>
          <p:cNvSpPr>
            <a:spLocks noChangeArrowheads="1"/>
          </p:cNvSpPr>
          <p:nvPr/>
        </p:nvSpPr>
        <p:spPr bwMode="gray">
          <a:xfrm>
            <a:off x="3779838" y="1989138"/>
            <a:ext cx="3781425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800" b="1">
                <a:solidFill>
                  <a:srgbClr val="4D485B"/>
                </a:solidFill>
              </a:rPr>
              <a:t>Гендерное</a:t>
            </a:r>
            <a:endParaRPr lang="en-US" sz="1800" b="1">
              <a:solidFill>
                <a:srgbClr val="4D485B"/>
              </a:solidFill>
            </a:endParaRPr>
          </a:p>
        </p:txBody>
      </p:sp>
      <p:sp>
        <p:nvSpPr>
          <p:cNvPr id="22537" name="AutoShape 6"/>
          <p:cNvSpPr>
            <a:spLocks noChangeArrowheads="1"/>
          </p:cNvSpPr>
          <p:nvPr/>
        </p:nvSpPr>
        <p:spPr bwMode="gray">
          <a:xfrm>
            <a:off x="4284663" y="2565400"/>
            <a:ext cx="3527425" cy="5032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800" b="1">
                <a:solidFill>
                  <a:srgbClr val="4D485B"/>
                </a:solidFill>
              </a:rPr>
              <a:t>Нравственно-этическое</a:t>
            </a:r>
            <a:endParaRPr lang="en-US" sz="1800" b="1">
              <a:solidFill>
                <a:srgbClr val="4D485B"/>
              </a:solidFill>
            </a:endParaRPr>
          </a:p>
        </p:txBody>
      </p:sp>
      <p:sp>
        <p:nvSpPr>
          <p:cNvPr id="22538" name="AutoShape 7"/>
          <p:cNvSpPr>
            <a:spLocks noChangeArrowheads="1"/>
          </p:cNvSpPr>
          <p:nvPr/>
        </p:nvSpPr>
        <p:spPr bwMode="gray">
          <a:xfrm>
            <a:off x="4500563" y="3213100"/>
            <a:ext cx="352742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800" b="1">
                <a:solidFill>
                  <a:srgbClr val="4D485B"/>
                </a:solidFill>
              </a:rPr>
              <a:t>Патриотическое</a:t>
            </a:r>
            <a:endParaRPr lang="en-US" sz="1800" b="1">
              <a:solidFill>
                <a:srgbClr val="4D485B"/>
              </a:solidFill>
            </a:endParaRPr>
          </a:p>
        </p:txBody>
      </p:sp>
      <p:sp>
        <p:nvSpPr>
          <p:cNvPr id="22539" name="AutoShape 8"/>
          <p:cNvSpPr>
            <a:spLocks noChangeArrowheads="1"/>
          </p:cNvSpPr>
          <p:nvPr/>
        </p:nvSpPr>
        <p:spPr bwMode="gray">
          <a:xfrm>
            <a:off x="4572000" y="3860800"/>
            <a:ext cx="3529013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800" b="1">
                <a:solidFill>
                  <a:srgbClr val="4D485B"/>
                </a:solidFill>
              </a:rPr>
              <a:t>Интернациональное</a:t>
            </a:r>
            <a:endParaRPr lang="en-US" sz="1800" b="1">
              <a:solidFill>
                <a:srgbClr val="4D485B"/>
              </a:solidFill>
            </a:endParaRPr>
          </a:p>
        </p:txBody>
      </p:sp>
      <p:sp>
        <p:nvSpPr>
          <p:cNvPr id="22540" name="AutoShape 9"/>
          <p:cNvSpPr>
            <a:spLocks noChangeArrowheads="1"/>
          </p:cNvSpPr>
          <p:nvPr/>
        </p:nvSpPr>
        <p:spPr bwMode="gray">
          <a:xfrm>
            <a:off x="4356100" y="4508500"/>
            <a:ext cx="3529013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800" b="1">
                <a:solidFill>
                  <a:srgbClr val="4D485B"/>
                </a:solidFill>
              </a:rPr>
              <a:t>Правовое</a:t>
            </a:r>
            <a:endParaRPr lang="en-US" sz="1800" b="1">
              <a:solidFill>
                <a:srgbClr val="4D485B"/>
              </a:solidFill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gray">
          <a:xfrm>
            <a:off x="1692275" y="3141663"/>
            <a:ext cx="2447925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Социально-коммуникативное развитие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42" name="AutoShape 9"/>
          <p:cNvSpPr>
            <a:spLocks noChangeArrowheads="1"/>
          </p:cNvSpPr>
          <p:nvPr/>
        </p:nvSpPr>
        <p:spPr bwMode="gray">
          <a:xfrm>
            <a:off x="3924300" y="5157788"/>
            <a:ext cx="3743325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800" b="1">
                <a:solidFill>
                  <a:srgbClr val="4D485B"/>
                </a:solidFill>
              </a:rPr>
              <a:t>Религиоведческое </a:t>
            </a:r>
          </a:p>
          <a:p>
            <a:pPr algn="ctr" eaLnBrk="0" hangingPunct="0"/>
            <a:r>
              <a:rPr lang="ru-RU" sz="1800" b="1">
                <a:solidFill>
                  <a:srgbClr val="4D485B"/>
                </a:solidFill>
              </a:rPr>
              <a:t>просвещение</a:t>
            </a:r>
            <a:endParaRPr lang="en-US" sz="1800" b="1">
              <a:solidFill>
                <a:srgbClr val="4D485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 sz="3600" b="1" smtClean="0">
                <a:latin typeface="Arial" charset="0"/>
                <a:cs typeface="Arial" charset="0"/>
              </a:rPr>
              <a:t>Условия эффективного решения задач гендерного воспитания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xfrm>
            <a:off x="179388" y="1989138"/>
            <a:ext cx="8713787" cy="4137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latin typeface="Arial" charset="0"/>
                <a:cs typeface="Arial" charset="0"/>
              </a:rPr>
              <a:t>грамотное программно-целевое, технологическое, дидактическое и диагностическое сопровождение педагогического процесса;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Arial" charset="0"/>
                <a:cs typeface="Arial" charset="0"/>
              </a:rPr>
              <a:t>взаимодействие ДОО с семьей, начальной школой, установление социального партнерства с различными культурно-просветительскими, оздоровительными и образовательными организациями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Arial" charset="0"/>
                <a:cs typeface="Arial" charset="0"/>
              </a:rPr>
              <a:t>наличие целесообразной предметной, пространственной, социальной образовательной среды</a:t>
            </a:r>
          </a:p>
          <a:p>
            <a:pPr>
              <a:lnSpc>
                <a:spcPct val="80000"/>
              </a:lnSpc>
            </a:pPr>
            <a:endParaRPr lang="ru-RU" sz="2800" smtClean="0">
              <a:latin typeface="Calibri" pitchFamily="34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ru-RU" sz="20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CD6F59-FDA6-4641-9154-457C83DE7D09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8048A-5AED-4A4D-B078-9BD05BFCF38C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3011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 sz="4400" b="1" smtClean="0">
                <a:latin typeface="Arial" charset="0"/>
                <a:cs typeface="Arial" charset="0"/>
              </a:rPr>
              <a:t>Результат гендерного воспитания</a:t>
            </a:r>
            <a:endParaRPr lang="en-US" sz="4400" b="1" smtClean="0">
              <a:latin typeface="Arial" charset="0"/>
              <a:cs typeface="Arial" charset="0"/>
            </a:endParaRPr>
          </a:p>
        </p:txBody>
      </p:sp>
      <p:grpSp>
        <p:nvGrpSpPr>
          <p:cNvPr id="43012" name="Group 5"/>
          <p:cNvGrpSpPr>
            <a:grpSpLocks/>
          </p:cNvGrpSpPr>
          <p:nvPr/>
        </p:nvGrpSpPr>
        <p:grpSpPr bwMode="auto">
          <a:xfrm>
            <a:off x="1619250" y="1989138"/>
            <a:ext cx="5967413" cy="1225550"/>
            <a:chOff x="2160" y="1200"/>
            <a:chExt cx="3600" cy="732"/>
          </a:xfrm>
        </p:grpSpPr>
        <p:sp>
          <p:nvSpPr>
            <p:cNvPr id="34822" name="AutoShape 6"/>
            <p:cNvSpPr>
              <a:spLocks noChangeArrowheads="1"/>
            </p:cNvSpPr>
            <p:nvPr/>
          </p:nvSpPr>
          <p:spPr bwMode="gray">
            <a:xfrm rot="-5400000">
              <a:off x="3594" y="-234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6FC5E3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34823" name="Text Box 7"/>
            <p:cNvSpPr txBox="1">
              <a:spLocks noChangeArrowheads="1"/>
            </p:cNvSpPr>
            <p:nvPr/>
          </p:nvSpPr>
          <p:spPr bwMode="gray">
            <a:xfrm>
              <a:off x="2915" y="1392"/>
              <a:ext cx="2152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2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Когнитивная сфера</a:t>
              </a:r>
              <a:endParaRPr lang="en-US" sz="28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023" name="Line 8"/>
            <p:cNvSpPr>
              <a:spLocks noChangeShapeType="1"/>
            </p:cNvSpPr>
            <p:nvPr/>
          </p:nvSpPr>
          <p:spPr bwMode="gray">
            <a:xfrm>
              <a:off x="4656" y="1584"/>
              <a:ext cx="1104" cy="0"/>
            </a:xfrm>
            <a:prstGeom prst="line">
              <a:avLst/>
            </a:prstGeom>
            <a:noFill/>
            <a:ln w="28575" cap="rnd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3013" name="Group 9"/>
          <p:cNvGrpSpPr>
            <a:grpSpLocks/>
          </p:cNvGrpSpPr>
          <p:nvPr/>
        </p:nvGrpSpPr>
        <p:grpSpPr bwMode="auto">
          <a:xfrm>
            <a:off x="1692275" y="3284538"/>
            <a:ext cx="5715000" cy="1795462"/>
            <a:chOff x="2160" y="2052"/>
            <a:chExt cx="3600" cy="732"/>
          </a:xfrm>
        </p:grpSpPr>
        <p:sp>
          <p:nvSpPr>
            <p:cNvPr id="34826" name="AutoShape 10"/>
            <p:cNvSpPr>
              <a:spLocks noChangeArrowheads="1"/>
            </p:cNvSpPr>
            <p:nvPr/>
          </p:nvSpPr>
          <p:spPr bwMode="gray">
            <a:xfrm rot="-5400000">
              <a:off x="3594" y="618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88CE58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</p:spPr>
          <p:txBody>
            <a:bodyPr vert="eaVert"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4827" name="Text Box 11"/>
            <p:cNvSpPr txBox="1">
              <a:spLocks noChangeArrowheads="1"/>
            </p:cNvSpPr>
            <p:nvPr/>
          </p:nvSpPr>
          <p:spPr bwMode="gray">
            <a:xfrm>
              <a:off x="2867" y="2220"/>
              <a:ext cx="2150" cy="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2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Эмоционально-</a:t>
              </a:r>
            </a:p>
            <a:p>
              <a:pPr eaLnBrk="0" hangingPunct="0">
                <a:defRPr/>
              </a:pPr>
              <a:r>
                <a:rPr lang="ru-RU" sz="2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чувственная сфера</a:t>
              </a:r>
              <a:endParaRPr lang="en-US" sz="28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020" name="Line 12"/>
            <p:cNvSpPr>
              <a:spLocks noChangeShapeType="1"/>
            </p:cNvSpPr>
            <p:nvPr/>
          </p:nvSpPr>
          <p:spPr bwMode="gray">
            <a:xfrm>
              <a:off x="4656" y="2400"/>
              <a:ext cx="1104" cy="0"/>
            </a:xfrm>
            <a:prstGeom prst="line">
              <a:avLst/>
            </a:prstGeom>
            <a:noFill/>
            <a:ln w="28575" cap="rnd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3014" name="Group 13"/>
          <p:cNvGrpSpPr>
            <a:grpSpLocks/>
          </p:cNvGrpSpPr>
          <p:nvPr/>
        </p:nvGrpSpPr>
        <p:grpSpPr bwMode="auto">
          <a:xfrm>
            <a:off x="1692275" y="5157788"/>
            <a:ext cx="5715000" cy="1412875"/>
            <a:chOff x="2160" y="2916"/>
            <a:chExt cx="3600" cy="732"/>
          </a:xfrm>
        </p:grpSpPr>
        <p:sp>
          <p:nvSpPr>
            <p:cNvPr id="34830" name="AutoShape 14"/>
            <p:cNvSpPr>
              <a:spLocks noChangeArrowheads="1"/>
            </p:cNvSpPr>
            <p:nvPr/>
          </p:nvSpPr>
          <p:spPr bwMode="gray">
            <a:xfrm rot="-5400000">
              <a:off x="3594" y="1482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D6C33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</p:spPr>
          <p:txBody>
            <a:bodyPr vert="eaVert"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4831" name="Text Box 15"/>
            <p:cNvSpPr txBox="1">
              <a:spLocks noChangeArrowheads="1"/>
            </p:cNvSpPr>
            <p:nvPr/>
          </p:nvSpPr>
          <p:spPr bwMode="gray">
            <a:xfrm>
              <a:off x="2867" y="3084"/>
              <a:ext cx="2457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2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Поведенческая сфера</a:t>
              </a:r>
              <a:endParaRPr lang="en-US" sz="28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3017" name="Line 16"/>
            <p:cNvSpPr>
              <a:spLocks noChangeShapeType="1"/>
            </p:cNvSpPr>
            <p:nvPr/>
          </p:nvSpPr>
          <p:spPr bwMode="gray">
            <a:xfrm>
              <a:off x="4656" y="3264"/>
              <a:ext cx="1104" cy="0"/>
            </a:xfrm>
            <a:prstGeom prst="line">
              <a:avLst/>
            </a:prstGeom>
            <a:noFill/>
            <a:ln w="28575" cap="rnd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E2E0EA1-E010-49FB-9CB5-703C7D4F03FB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D3493-58A6-423E-9A83-9ED06E5B2EA4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576263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Arial" charset="0"/>
                <a:cs typeface="Arial" charset="0"/>
              </a:rPr>
              <a:t>Основные параметры диагностики</a:t>
            </a:r>
            <a:br>
              <a:rPr lang="ru-RU" sz="2400" b="1" smtClean="0">
                <a:latin typeface="Arial" charset="0"/>
                <a:cs typeface="Arial" charset="0"/>
              </a:rPr>
            </a:br>
            <a:r>
              <a:rPr lang="ru-RU" sz="2400" b="1" smtClean="0">
                <a:latin typeface="Arial" charset="0"/>
                <a:cs typeface="Arial" charset="0"/>
              </a:rPr>
              <a:t>результатов гендерного воспитания</a:t>
            </a:r>
          </a:p>
        </p:txBody>
      </p:sp>
      <p:graphicFrame>
        <p:nvGraphicFramePr>
          <p:cNvPr id="93226" name="Group 42"/>
          <p:cNvGraphicFramePr>
            <a:graphicFrameLocks noGrp="1"/>
          </p:cNvGraphicFramePr>
          <p:nvPr>
            <p:ph idx="1"/>
          </p:nvPr>
        </p:nvGraphicFramePr>
        <p:xfrm>
          <a:off x="179388" y="1341438"/>
          <a:ext cx="8713787" cy="5210175"/>
        </p:xfrm>
        <a:graphic>
          <a:graphicData uri="http://schemas.openxmlformats.org/drawingml/2006/table">
            <a:tbl>
              <a:tblPr/>
              <a:tblGrid>
                <a:gridCol w="4897437"/>
                <a:gridCol w="381635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DEDD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DEDD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DEDD"/>
                          </a:solidFill>
                          <a:effectLst/>
                          <a:latin typeface="Arial" charset="0"/>
                        </a:rPr>
                        <a:t>Критерии оценки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EDEDD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Arial" charset="0"/>
                        </a:rPr>
                        <a:t>Когнитивная сфера: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Arial" charset="0"/>
                        </a:rPr>
                        <a:t> знания программы, представленные в разном качестве (первоначальные, дифференцированные или обобщенные представления – понятия)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Arial" charset="0"/>
                        </a:rPr>
                        <a:t>Объем и глубина усвоенной по программе информации, способность к аргументированию, осознанность знаний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Arial" charset="0"/>
                        </a:rPr>
                        <a:t>Эмоционально-чувственная сфера: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Arial" charset="0"/>
                        </a:rPr>
                        <a:t>интерес к различным элементам гендерной культуры, эмпатийные переживания, направленность социальных эмоций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Arial" charset="0"/>
                        </a:rPr>
                        <a:t>Устойчивость или нестабильность, ситуативность проявления интересов и потребностей, адекватность эмоциональных проявлений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2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Arial" charset="0"/>
                        </a:rPr>
                        <a:t>Поведенческая сфера: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Arial" charset="0"/>
                        </a:rPr>
                        <a:t> конкретные способы поведения адекватные собственной половой роли во взаимодействии с людьми своего и противоположного пола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85B"/>
                          </a:solidFill>
                          <a:effectLst/>
                          <a:latin typeface="Arial" charset="0"/>
                        </a:rPr>
                        <a:t>Устойчивость поведенческих реакций, самостоятельность, инициированность, креативность их проявлений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>
          <a:xfrm>
            <a:off x="755650" y="260350"/>
            <a:ext cx="8207375" cy="1143000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Источники информации в области гендерного воспитания</a:t>
            </a:r>
          </a:p>
        </p:txBody>
      </p:sp>
      <p:pic>
        <p:nvPicPr>
          <p:cNvPr id="45058" name="Picture 4" descr="Лвк19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9529" t="3368" r="9529" b="10101"/>
          <a:stretch>
            <a:fillRect/>
          </a:stretch>
        </p:blipFill>
        <p:spPr>
          <a:xfrm>
            <a:off x="825500" y="1916113"/>
            <a:ext cx="3268663" cy="4941887"/>
          </a:xfrm>
        </p:spPr>
      </p:pic>
      <p:pic>
        <p:nvPicPr>
          <p:cNvPr id="45059" name="Picture 5" descr="Книги - 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400" y="1916113"/>
            <a:ext cx="3427413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D0EAE7-F40B-412D-8A55-0344A1D56CC9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75CE0-AC34-4E61-8D97-E988BF9D51BB}" type="slidenum">
              <a:rPr lang="ru-RU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46083" name="Picture 3" descr="ЛВК10"/>
          <p:cNvPicPr>
            <a:picLocks noChangeAspect="1" noChangeArrowheads="1"/>
          </p:cNvPicPr>
          <p:nvPr/>
        </p:nvPicPr>
        <p:blipFill>
          <a:blip r:embed="rId2"/>
          <a:srcRect l="3377" t="2357" r="1350" b="943"/>
          <a:stretch>
            <a:fillRect/>
          </a:stretch>
        </p:blipFill>
        <p:spPr bwMode="auto">
          <a:xfrm>
            <a:off x="234950" y="765175"/>
            <a:ext cx="418941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 descr="ЛВК13"/>
          <p:cNvPicPr>
            <a:picLocks noChangeAspect="1" noChangeArrowheads="1"/>
          </p:cNvPicPr>
          <p:nvPr/>
        </p:nvPicPr>
        <p:blipFill>
          <a:blip r:embed="rId3"/>
          <a:srcRect l="2776" t="2359" b="1888"/>
          <a:stretch>
            <a:fillRect/>
          </a:stretch>
        </p:blipFill>
        <p:spPr bwMode="auto">
          <a:xfrm>
            <a:off x="4572000" y="765175"/>
            <a:ext cx="435292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9C1DAB-493B-4912-B81C-785CD60BE3DA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4F14E-E988-4C2B-92F8-25F90BA69B1A}" type="slidenum">
              <a:rPr lang="ru-RU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47107" name="Picture 2" descr="ЛВК5"/>
          <p:cNvPicPr>
            <a:picLocks noChangeAspect="1" noChangeArrowheads="1"/>
          </p:cNvPicPr>
          <p:nvPr/>
        </p:nvPicPr>
        <p:blipFill>
          <a:blip r:embed="rId2"/>
          <a:srcRect l="2060" t="2808" r="4118" b="1872"/>
          <a:stretch>
            <a:fillRect/>
          </a:stretch>
        </p:blipFill>
        <p:spPr bwMode="auto">
          <a:xfrm>
            <a:off x="179388" y="808038"/>
            <a:ext cx="4265612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 descr="ЛВК17"/>
          <p:cNvPicPr>
            <a:picLocks noChangeAspect="1" noChangeArrowheads="1"/>
          </p:cNvPicPr>
          <p:nvPr/>
        </p:nvPicPr>
        <p:blipFill>
          <a:blip r:embed="rId3"/>
          <a:srcRect l="693" t="1901" r="3465" b="4752"/>
          <a:stretch>
            <a:fillRect/>
          </a:stretch>
        </p:blipFill>
        <p:spPr bwMode="auto">
          <a:xfrm>
            <a:off x="4954588" y="765175"/>
            <a:ext cx="401955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382DB79-5B89-4AFE-8233-3E7E323A1FBD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B1579-027F-423B-8C61-03C7065EC93F}" type="slidenum">
              <a:rPr lang="ru-RU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48131" name="Picture 2" descr="ЛВК фадеев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 l="7141" t="5051"/>
          <a:stretch>
            <a:fillRect/>
          </a:stretch>
        </p:blipFill>
        <p:spPr>
          <a:xfrm>
            <a:off x="107950" y="1125538"/>
            <a:ext cx="4386263" cy="5732462"/>
          </a:xfrm>
        </p:spPr>
      </p:pic>
      <p:pic>
        <p:nvPicPr>
          <p:cNvPr id="48132" name="Picture 3" descr="ЛВККириллина"/>
          <p:cNvPicPr>
            <a:picLocks noChangeAspect="1" noChangeArrowheads="1"/>
          </p:cNvPicPr>
          <p:nvPr/>
        </p:nvPicPr>
        <p:blipFill>
          <a:blip r:embed="rId3"/>
          <a:srcRect t="4745" b="949"/>
          <a:stretch>
            <a:fillRect/>
          </a:stretch>
        </p:blipFill>
        <p:spPr bwMode="auto">
          <a:xfrm>
            <a:off x="4643438" y="1125538"/>
            <a:ext cx="4359275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Дор доб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36613"/>
            <a:ext cx="43846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4" descr="Копия Дор доб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836613"/>
            <a:ext cx="439896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григ6"/>
          <p:cNvPicPr>
            <a:picLocks noChangeAspect="1" noChangeArrowheads="1"/>
          </p:cNvPicPr>
          <p:nvPr/>
        </p:nvPicPr>
        <p:blipFill>
          <a:blip r:embed="rId2"/>
          <a:srcRect l="2858" t="2020" r="2858" b="2020"/>
          <a:stretch>
            <a:fillRect/>
          </a:stretch>
        </p:blipFill>
        <p:spPr bwMode="auto">
          <a:xfrm>
            <a:off x="4848225" y="836613"/>
            <a:ext cx="4181475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" descr="Григ2"/>
          <p:cNvPicPr>
            <a:picLocks noChangeAspect="1" noChangeArrowheads="1"/>
          </p:cNvPicPr>
          <p:nvPr/>
        </p:nvPicPr>
        <p:blipFill>
          <a:blip r:embed="rId3"/>
          <a:srcRect l="4643" t="6665"/>
          <a:stretch>
            <a:fillRect/>
          </a:stretch>
        </p:blipFill>
        <p:spPr bwMode="auto">
          <a:xfrm>
            <a:off x="107950" y="836613"/>
            <a:ext cx="4416425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ГРИГОР"/>
          <p:cNvPicPr>
            <a:picLocks noChangeAspect="1" noChangeArrowheads="1"/>
          </p:cNvPicPr>
          <p:nvPr/>
        </p:nvPicPr>
        <p:blipFill>
          <a:blip r:embed="rId2"/>
          <a:srcRect t="1901" r="12399" b="7127"/>
          <a:stretch>
            <a:fillRect/>
          </a:stretch>
        </p:blipFill>
        <p:spPr bwMode="auto">
          <a:xfrm>
            <a:off x="250825" y="692150"/>
            <a:ext cx="416877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3" descr="Григ3"/>
          <p:cNvPicPr>
            <a:picLocks noChangeAspect="1" noChangeArrowheads="1"/>
          </p:cNvPicPr>
          <p:nvPr/>
        </p:nvPicPr>
        <p:blipFill>
          <a:blip r:embed="rId3"/>
          <a:srcRect l="6529" r="5876" b="4761"/>
          <a:stretch>
            <a:fillRect/>
          </a:stretch>
        </p:blipFill>
        <p:spPr bwMode="auto">
          <a:xfrm>
            <a:off x="4787900" y="688975"/>
            <a:ext cx="4137025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Актуальность проблемы гендерного воспитания обусловлена противоречиями: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107950" y="1916113"/>
            <a:ext cx="8856663" cy="46815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latin typeface="Calibri" pitchFamily="34" charset="0"/>
                <a:cs typeface="Arial" charset="0"/>
              </a:rPr>
              <a:t>между исторически сложившимися традиционными нормами гендерной культуры и стремительным стиранием границ в политической, социально-экономической, бытовой сфере взаимоотношений людей разного пола;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Calibri" pitchFamily="34" charset="0"/>
                <a:cs typeface="Arial" charset="0"/>
              </a:rPr>
              <a:t>между нарастающим фундаментальным научным потенциалом</a:t>
            </a:r>
            <a:r>
              <a:rPr lang="en-US" sz="2400" smtClean="0">
                <a:latin typeface="Calibri" pitchFamily="34" charset="0"/>
                <a:cs typeface="Arial" charset="0"/>
              </a:rPr>
              <a:t> </a:t>
            </a:r>
            <a:r>
              <a:rPr lang="ru-RU" sz="2400" smtClean="0">
                <a:latin typeface="Arial" charset="0"/>
                <a:cs typeface="Arial" charset="0"/>
              </a:rPr>
              <a:t>исследования проблем</a:t>
            </a:r>
            <a:r>
              <a:rPr lang="ru-RU" sz="2400" smtClean="0">
                <a:latin typeface="Calibri" pitchFamily="34" charset="0"/>
                <a:cs typeface="Arial" charset="0"/>
              </a:rPr>
              <a:t> </a:t>
            </a:r>
            <a:r>
              <a:rPr lang="ru-RU" sz="2400" smtClean="0">
                <a:latin typeface="Arial" charset="0"/>
                <a:cs typeface="Arial" charset="0"/>
              </a:rPr>
              <a:t>гендерной социализации, </a:t>
            </a:r>
            <a:r>
              <a:rPr lang="ru-RU" sz="2400" smtClean="0">
                <a:latin typeface="Calibri" pitchFamily="34" charset="0"/>
                <a:cs typeface="Arial" charset="0"/>
              </a:rPr>
              <a:t>гендерного воспитания и недостаточной практической оснащенностью этого процесса в образовательных учреждениях;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Calibri" pitchFamily="34" charset="0"/>
                <a:cs typeface="Arial" charset="0"/>
              </a:rPr>
              <a:t>между необходимостью учета принципа половых различий, предусмотренного ФГОС ДО и отсутствием конкретных мер по его реализации в образовательном процессе ДОО (отсутствие программных и технологических материалов, низкий уровень профессиональной компетентности педагогов и 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365125"/>
            <a:ext cx="8964612" cy="1311275"/>
          </a:xfrm>
        </p:spPr>
        <p:txBody>
          <a:bodyPr anchor="b"/>
          <a:lstStyle/>
          <a:p>
            <a:r>
              <a:rPr lang="ru-RU" sz="3500" b="1" smtClean="0">
                <a:latin typeface="Arial" charset="0"/>
                <a:cs typeface="Arial" charset="0"/>
              </a:rPr>
              <a:t>Домино </a:t>
            </a:r>
            <a:br>
              <a:rPr lang="ru-RU" sz="3500" b="1" smtClean="0">
                <a:latin typeface="Arial" charset="0"/>
                <a:cs typeface="Arial" charset="0"/>
              </a:rPr>
            </a:br>
            <a:r>
              <a:rPr lang="ru-RU" sz="3500" b="1" smtClean="0">
                <a:latin typeface="Arial" charset="0"/>
                <a:cs typeface="Arial" charset="0"/>
              </a:rPr>
              <a:t>«Мужские и женские принадлежности»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5273" t="8118" b="25368"/>
          <a:stretch>
            <a:fillRect/>
          </a:stretch>
        </p:blipFill>
        <p:spPr bwMode="auto">
          <a:xfrm>
            <a:off x="179388" y="2216150"/>
            <a:ext cx="8785225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285750"/>
            <a:ext cx="8229600" cy="1390650"/>
          </a:xfrm>
        </p:spPr>
        <p:txBody>
          <a:bodyPr anchor="b"/>
          <a:lstStyle/>
          <a:p>
            <a:r>
              <a:rPr lang="ru-RU" b="1" smtClean="0">
                <a:latin typeface="Arial" charset="0"/>
                <a:cs typeface="Arial" charset="0"/>
              </a:rPr>
              <a:t>Лото</a:t>
            </a:r>
            <a:br>
              <a:rPr lang="ru-RU" b="1" smtClean="0">
                <a:latin typeface="Arial" charset="0"/>
                <a:cs typeface="Arial" charset="0"/>
              </a:rPr>
            </a:br>
            <a:r>
              <a:rPr lang="ru-RU" b="1" smtClean="0">
                <a:latin typeface="Arial" charset="0"/>
                <a:cs typeface="Arial" charset="0"/>
              </a:rPr>
              <a:t>«Труд мужской и женский»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b="6216"/>
          <a:stretch>
            <a:fillRect/>
          </a:stretch>
        </p:blipFill>
        <p:spPr bwMode="auto">
          <a:xfrm>
            <a:off x="684213" y="1939925"/>
            <a:ext cx="80645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765175"/>
            <a:ext cx="8675687" cy="1079500"/>
          </a:xfrm>
        </p:spPr>
        <p:txBody>
          <a:bodyPr anchor="b"/>
          <a:lstStyle/>
          <a:p>
            <a:r>
              <a:rPr lang="ru-RU" b="1" smtClean="0">
                <a:latin typeface="Arial" charset="0"/>
                <a:cs typeface="Arial" charset="0"/>
              </a:rPr>
              <a:t>Игра-эстафета </a:t>
            </a:r>
            <a:br>
              <a:rPr lang="ru-RU" b="1" smtClean="0">
                <a:latin typeface="Arial" charset="0"/>
                <a:cs typeface="Arial" charset="0"/>
              </a:rPr>
            </a:br>
            <a:r>
              <a:rPr lang="ru-RU" b="1" smtClean="0">
                <a:latin typeface="Arial" charset="0"/>
                <a:cs typeface="Arial" charset="0"/>
              </a:rPr>
              <a:t>«Пожар в лесу»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 t="10236" r="6642" b="11258"/>
          <a:stretch>
            <a:fillRect/>
          </a:stretch>
        </p:blipFill>
        <p:spPr bwMode="auto">
          <a:xfrm>
            <a:off x="250825" y="1989138"/>
            <a:ext cx="8497888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365125"/>
            <a:ext cx="8785225" cy="1479550"/>
          </a:xfrm>
        </p:spPr>
        <p:txBody>
          <a:bodyPr anchor="b"/>
          <a:lstStyle/>
          <a:p>
            <a:r>
              <a:rPr lang="ru-RU" sz="4100" b="1" smtClean="0">
                <a:latin typeface="Arial" charset="0"/>
                <a:cs typeface="Arial" charset="0"/>
              </a:rPr>
              <a:t>Кроссворд </a:t>
            </a:r>
            <a:br>
              <a:rPr lang="ru-RU" sz="4100" b="1" smtClean="0">
                <a:latin typeface="Arial" charset="0"/>
                <a:cs typeface="Arial" charset="0"/>
              </a:rPr>
            </a:br>
            <a:r>
              <a:rPr lang="ru-RU" sz="4100" b="1" smtClean="0">
                <a:latin typeface="Arial" charset="0"/>
                <a:cs typeface="Arial" charset="0"/>
              </a:rPr>
              <a:t>«Герои мифов Древней Греции»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 l="17677" r="16368" b="11240"/>
          <a:stretch>
            <a:fillRect/>
          </a:stretch>
        </p:blipFill>
        <p:spPr bwMode="auto">
          <a:xfrm>
            <a:off x="1763713" y="1920875"/>
            <a:ext cx="5472112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82573B-27BF-4FD9-8F88-ED4A3F52B062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968C2-A95E-4E2C-90D7-FAC037F4D0CC}" type="slidenum">
              <a:rPr lang="ru-RU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57347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endParaRPr lang="en-US" sz="4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348" name="WordArt 3"/>
          <p:cNvSpPr>
            <a:spLocks noChangeArrowheads="1" noChangeShapeType="1" noTextEdit="1"/>
          </p:cNvSpPr>
          <p:nvPr/>
        </p:nvSpPr>
        <p:spPr bwMode="gray">
          <a:xfrm>
            <a:off x="684213" y="2590800"/>
            <a:ext cx="80645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etal">
              <a:extrusionClr>
                <a:srgbClr val="2032B8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36A5DC"/>
                    </a:gs>
                    <a:gs pos="100000">
                      <a:srgbClr val="C8FBF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Благодарю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 sz="5400" b="1" smtClean="0">
                <a:latin typeface="Arial" charset="0"/>
                <a:cs typeface="Arial" charset="0"/>
              </a:rPr>
              <a:t>Пол человека -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79388" y="2133600"/>
            <a:ext cx="8785225" cy="4941888"/>
          </a:xfrm>
        </p:spPr>
        <p:txBody>
          <a:bodyPr/>
          <a:lstStyle/>
          <a:p>
            <a:pPr indent="14288">
              <a:lnSpc>
                <a:spcPct val="90000"/>
              </a:lnSpc>
              <a:buFont typeface="Arial" charset="0"/>
              <a:buNone/>
            </a:pPr>
            <a:r>
              <a:rPr lang="ru-RU" sz="4000" smtClean="0">
                <a:latin typeface="Calibri" pitchFamily="34" charset="0"/>
                <a:cs typeface="Arial" charset="0"/>
              </a:rPr>
              <a:t>био-психо-социальная характеристика, проявляющаяся в специфике физиологических, биологических, нейрофизиологических, психических и социальных функций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 sz="5400" b="1" smtClean="0">
                <a:latin typeface="Arial" charset="0"/>
                <a:cs typeface="Arial" charset="0"/>
              </a:rPr>
              <a:t>Гендер -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179388" y="1773238"/>
            <a:ext cx="8785225" cy="4752975"/>
          </a:xfrm>
        </p:spPr>
        <p:txBody>
          <a:bodyPr/>
          <a:lstStyle/>
          <a:p>
            <a:pPr indent="14288">
              <a:buFont typeface="Arial" charset="0"/>
              <a:buNone/>
            </a:pPr>
            <a:r>
              <a:rPr lang="ru-RU" sz="3600" smtClean="0">
                <a:latin typeface="Calibri" pitchFamily="34" charset="0"/>
                <a:cs typeface="Arial" charset="0"/>
              </a:rPr>
              <a:t>социальный пол человека, проявляющийся в специфике освоения и трансляции норм и правил взаимоотношений между людьми разного пола, выполнения социальных ролей, практического применения способов поведения характерных для той или иной культурной традиции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 sz="4400" b="1" smtClean="0">
                <a:latin typeface="Arial" charset="0"/>
                <a:cs typeface="Arial" charset="0"/>
              </a:rPr>
              <a:t>Гендерная социализация -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0" y="1916113"/>
            <a:ext cx="9036050" cy="4752975"/>
          </a:xfrm>
        </p:spPr>
        <p:txBody>
          <a:bodyPr/>
          <a:lstStyle/>
          <a:p>
            <a:pPr indent="14288">
              <a:buFont typeface="Arial" charset="0"/>
              <a:buNone/>
            </a:pPr>
            <a:r>
              <a:rPr lang="ru-RU" sz="3000" smtClean="0">
                <a:latin typeface="Calibri" pitchFamily="34" charset="0"/>
                <a:cs typeface="Arial" charset="0"/>
              </a:rPr>
              <a:t>процесс и результат изменений, происходящих в личности человека в ходе приобщения к гендерной культуре, освоения гендерных ролей и нормативов полоролевого поведения и проявляющихся в наличии знаний гендерной культуры, в потребности и проявлении способов поведения (деятельности, взаимоотношений), характерных для представителей определенного пола, в гендерной идентичности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02B9CD-5290-4F4B-BC87-4DDF5C4A100D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BF8AD-E144-48DA-AF31-C3422BF76349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 anchorCtr="1"/>
          <a:lstStyle/>
          <a:p>
            <a:pPr eaLnBrk="1" hangingPunct="1"/>
            <a:r>
              <a:rPr lang="ru-RU" b="1" smtClean="0">
                <a:latin typeface="Arial" charset="0"/>
                <a:cs typeface="Arial" charset="0"/>
              </a:rPr>
              <a:t>Пути гендерной социализации</a:t>
            </a:r>
            <a:endParaRPr lang="en-US" b="1" smtClean="0">
              <a:latin typeface="Arial" charset="0"/>
              <a:cs typeface="Arial" charset="0"/>
            </a:endParaRPr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179388" y="1989138"/>
            <a:ext cx="2663825" cy="4032250"/>
            <a:chOff x="720" y="1296"/>
            <a:chExt cx="1367" cy="2542"/>
          </a:xfrm>
        </p:grpSpPr>
        <p:sp>
          <p:nvSpPr>
            <p:cNvPr id="27682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7683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7684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7685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7686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7687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grpSp>
          <p:nvGrpSpPr>
            <p:cNvPr id="27688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27691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sz="1800"/>
              </a:p>
            </p:txBody>
          </p:sp>
          <p:sp>
            <p:nvSpPr>
              <p:cNvPr id="27692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800"/>
              </a:p>
            </p:txBody>
          </p:sp>
          <p:sp>
            <p:nvSpPr>
              <p:cNvPr id="27693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800"/>
              </a:p>
            </p:txBody>
          </p:sp>
          <p:sp>
            <p:nvSpPr>
              <p:cNvPr id="27694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800"/>
              </a:p>
            </p:txBody>
          </p:sp>
          <p:sp>
            <p:nvSpPr>
              <p:cNvPr id="27695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800"/>
              </a:p>
            </p:txBody>
          </p:sp>
        </p:grpSp>
        <p:sp>
          <p:nvSpPr>
            <p:cNvPr id="27689" name="Text Box 16"/>
            <p:cNvSpPr txBox="1">
              <a:spLocks noChangeArrowheads="1"/>
            </p:cNvSpPr>
            <p:nvPr/>
          </p:nvSpPr>
          <p:spPr bwMode="gray">
            <a:xfrm>
              <a:off x="1296" y="1354"/>
              <a:ext cx="18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7690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000">
                  <a:solidFill>
                    <a:srgbClr val="000000"/>
                  </a:solidFill>
                </a:rPr>
                <a:t>Приобщение к гендерной культуре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27653" name="Group 18"/>
          <p:cNvGrpSpPr>
            <a:grpSpLocks/>
          </p:cNvGrpSpPr>
          <p:nvPr/>
        </p:nvGrpSpPr>
        <p:grpSpPr bwMode="auto">
          <a:xfrm>
            <a:off x="3059113" y="1916113"/>
            <a:ext cx="2808287" cy="4103687"/>
            <a:chOff x="2208" y="1296"/>
            <a:chExt cx="1365" cy="2542"/>
          </a:xfrm>
        </p:grpSpPr>
        <p:sp>
          <p:nvSpPr>
            <p:cNvPr id="27669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66AF35"/>
                </a:gs>
                <a:gs pos="100000">
                  <a:srgbClr val="588D3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7670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99D8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7671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D844"/>
                </a:gs>
                <a:gs pos="100000">
                  <a:srgbClr val="C7EA9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7672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F2C1"/>
                </a:gs>
                <a:gs pos="100000">
                  <a:srgbClr val="99D84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7673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sz="1800"/>
            </a:p>
          </p:txBody>
        </p:sp>
        <p:sp>
          <p:nvSpPr>
            <p:cNvPr id="27674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sz="1800"/>
            </a:p>
          </p:txBody>
        </p:sp>
        <p:sp>
          <p:nvSpPr>
            <p:cNvPr id="27675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sz="1800"/>
            </a:p>
          </p:txBody>
        </p:sp>
        <p:sp>
          <p:nvSpPr>
            <p:cNvPr id="27676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sz="1800"/>
            </a:p>
          </p:txBody>
        </p:sp>
        <p:sp>
          <p:nvSpPr>
            <p:cNvPr id="27677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 sz="1800"/>
            </a:p>
          </p:txBody>
        </p:sp>
        <p:sp>
          <p:nvSpPr>
            <p:cNvPr id="27678" name="Text Box 28"/>
            <p:cNvSpPr txBox="1">
              <a:spLocks noChangeArrowheads="1"/>
            </p:cNvSpPr>
            <p:nvPr/>
          </p:nvSpPr>
          <p:spPr bwMode="gray">
            <a:xfrm>
              <a:off x="2789" y="1354"/>
              <a:ext cx="172" cy="2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679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1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000">
                  <a:solidFill>
                    <a:srgbClr val="000000"/>
                  </a:solidFill>
                </a:rPr>
                <a:t>Становление универсальных гендерных характеристик в разных видах деятельности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7680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7681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</p:grpSp>
      <p:grpSp>
        <p:nvGrpSpPr>
          <p:cNvPr id="27654" name="Group 32"/>
          <p:cNvGrpSpPr>
            <a:grpSpLocks/>
          </p:cNvGrpSpPr>
          <p:nvPr/>
        </p:nvGrpSpPr>
        <p:grpSpPr bwMode="auto">
          <a:xfrm>
            <a:off x="6084888" y="1916113"/>
            <a:ext cx="2808287" cy="4176712"/>
            <a:chOff x="3692" y="1296"/>
            <a:chExt cx="1367" cy="2542"/>
          </a:xfrm>
        </p:grpSpPr>
        <p:sp>
          <p:nvSpPr>
            <p:cNvPr id="27655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C16237"/>
                </a:gs>
                <a:gs pos="100000">
                  <a:srgbClr val="AB4E4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7656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8B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7657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8B65"/>
                </a:gs>
                <a:gs pos="100000">
                  <a:srgbClr val="F2BC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7658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D8CC"/>
                </a:gs>
                <a:gs pos="100000">
                  <a:srgbClr val="E98B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grpSp>
          <p:nvGrpSpPr>
            <p:cNvPr id="27659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2766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sz="1800"/>
              </a:p>
            </p:txBody>
          </p:sp>
          <p:sp>
            <p:nvSpPr>
              <p:cNvPr id="2766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800"/>
              </a:p>
            </p:txBody>
          </p:sp>
          <p:sp>
            <p:nvSpPr>
              <p:cNvPr id="2766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800"/>
              </a:p>
            </p:txBody>
          </p:sp>
          <p:sp>
            <p:nvSpPr>
              <p:cNvPr id="2766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800"/>
              </a:p>
            </p:txBody>
          </p:sp>
          <p:sp>
            <p:nvSpPr>
              <p:cNvPr id="2766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800"/>
              </a:p>
            </p:txBody>
          </p:sp>
        </p:grpSp>
        <p:sp>
          <p:nvSpPr>
            <p:cNvPr id="27660" name="Text Box 43"/>
            <p:cNvSpPr txBox="1">
              <a:spLocks noChangeArrowheads="1"/>
            </p:cNvSpPr>
            <p:nvPr/>
          </p:nvSpPr>
          <p:spPr bwMode="gray">
            <a:xfrm>
              <a:off x="4277" y="1354"/>
              <a:ext cx="172" cy="2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7661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1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000">
                  <a:solidFill>
                    <a:srgbClr val="000000"/>
                  </a:solidFill>
                </a:rPr>
                <a:t>Развитие креативных способностей в процессе создания новых артефактов гендерной культуры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7662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7663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107950" y="549275"/>
            <a:ext cx="9036050" cy="1143000"/>
          </a:xfrm>
        </p:spPr>
        <p:txBody>
          <a:bodyPr/>
          <a:lstStyle/>
          <a:p>
            <a:r>
              <a:rPr lang="ru-RU" sz="3800" b="1" smtClean="0">
                <a:latin typeface="Arial" charset="0"/>
                <a:cs typeface="Arial" charset="0"/>
              </a:rPr>
              <a:t>Факторы гендерной социализации-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0" y="2060575"/>
            <a:ext cx="8856663" cy="4210050"/>
          </a:xfrm>
        </p:spPr>
        <p:txBody>
          <a:bodyPr/>
          <a:lstStyle/>
          <a:p>
            <a:pPr indent="14288">
              <a:buFont typeface="Arial" charset="0"/>
              <a:buNone/>
            </a:pPr>
            <a:r>
              <a:rPr lang="ru-RU" sz="4000" smtClean="0">
                <a:latin typeface="Arial" charset="0"/>
                <a:cs typeface="Arial" charset="0"/>
              </a:rPr>
              <a:t>совокупность обстоятельств, условий и причин, стимулирующих или блокирующих процесс приобщения к гендерной культуре, интериоризации социокультурных ценностей и культуротворчество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F822AF9-D8CB-4DDE-90FD-6B4D96466197}" type="datetime1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2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A3740-C2AB-4B49-80F2-D03DCB27DDB9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713788" cy="1143000"/>
          </a:xfrm>
        </p:spPr>
        <p:txBody>
          <a:bodyPr anchorCtr="1"/>
          <a:lstStyle/>
          <a:p>
            <a:pPr eaLnBrk="1" hangingPunct="1"/>
            <a:r>
              <a:rPr lang="ru-RU" sz="3800" b="1" smtClean="0">
                <a:latin typeface="Arial" charset="0"/>
                <a:cs typeface="Arial" charset="0"/>
              </a:rPr>
              <a:t>Факторы гендерной социализации</a:t>
            </a:r>
            <a:endParaRPr lang="en-US" sz="3800" b="1" smtClean="0">
              <a:latin typeface="Arial" charset="0"/>
              <a:cs typeface="Arial" charset="0"/>
            </a:endParaRPr>
          </a:p>
        </p:txBody>
      </p:sp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2484438" y="3200400"/>
            <a:ext cx="2039937" cy="2590800"/>
          </a:xfrm>
          <a:prstGeom prst="roundRect">
            <a:avLst>
              <a:gd name="adj" fmla="val 13745"/>
            </a:avLst>
          </a:prstGeom>
          <a:solidFill>
            <a:srgbClr val="FFFFFF">
              <a:alpha val="30980"/>
            </a:srgbClr>
          </a:soli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/>
              <a:t>предметная, пространст-венная и социальная среда</a:t>
            </a:r>
            <a:endParaRPr lang="en-US" sz="2000"/>
          </a:p>
        </p:txBody>
      </p:sp>
      <p:sp>
        <p:nvSpPr>
          <p:cNvPr id="29701" name="AutoShape 4"/>
          <p:cNvSpPr>
            <a:spLocks noChangeArrowheads="1"/>
          </p:cNvSpPr>
          <p:nvPr/>
        </p:nvSpPr>
        <p:spPr bwMode="auto">
          <a:xfrm>
            <a:off x="107950" y="3213100"/>
            <a:ext cx="2206625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800"/>
              <a:t>генетически заданные характеристики</a:t>
            </a:r>
          </a:p>
          <a:p>
            <a:pPr algn="ctr" eaLnBrk="0" hangingPunct="0"/>
            <a:r>
              <a:rPr lang="ru-RU" sz="1500"/>
              <a:t>(наследственность)</a:t>
            </a:r>
            <a:endParaRPr lang="en-US" sz="1500"/>
          </a:p>
        </p:txBody>
      </p:sp>
      <p:grpSp>
        <p:nvGrpSpPr>
          <p:cNvPr id="29702" name="Group 5"/>
          <p:cNvGrpSpPr>
            <a:grpSpLocks/>
          </p:cNvGrpSpPr>
          <p:nvPr/>
        </p:nvGrpSpPr>
        <p:grpSpPr bwMode="auto">
          <a:xfrm>
            <a:off x="611188" y="1989138"/>
            <a:ext cx="8008937" cy="990600"/>
            <a:chOff x="624" y="1152"/>
            <a:chExt cx="4080" cy="720"/>
          </a:xfrm>
        </p:grpSpPr>
        <p:sp>
          <p:nvSpPr>
            <p:cNvPr id="29705" name="Rectangle 6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1800"/>
            </a:p>
          </p:txBody>
        </p:sp>
        <p:grpSp>
          <p:nvGrpSpPr>
            <p:cNvPr id="29706" name="Group 7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29720" name="Oval 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29721" name="Rectangle 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2" name="Oval 1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3" name="Oval 11"/>
              <p:cNvSpPr>
                <a:spLocks noChangeArrowheads="1"/>
              </p:cNvSpPr>
              <p:nvPr/>
            </p:nvSpPr>
            <p:spPr bwMode="gray">
              <a:xfrm>
                <a:off x="2439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</p:grpSp>
        <p:sp>
          <p:nvSpPr>
            <p:cNvPr id="29707" name="Rectangle 12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rgbClr val="5491D4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491D4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1800"/>
            </a:p>
          </p:txBody>
        </p:sp>
        <p:grpSp>
          <p:nvGrpSpPr>
            <p:cNvPr id="29708" name="Group 13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29716" name="Oval 1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29717" name="Rectangle 1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4" name="Oval 1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5" name="Oval 1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</p:grpSp>
        <p:sp>
          <p:nvSpPr>
            <p:cNvPr id="29709" name="Rectangle 18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1800"/>
            </a:p>
          </p:txBody>
        </p:sp>
        <p:grpSp>
          <p:nvGrpSpPr>
            <p:cNvPr id="29710" name="Group 19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29712" name="Oval 2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29713" name="Rectangle 2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29718" name="Oval 2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29719" name="Oval 2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</p:grpSp>
        <p:sp>
          <p:nvSpPr>
            <p:cNvPr id="29711" name="Rectangle 24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1800"/>
            </a:p>
          </p:txBody>
        </p:sp>
      </p:grpSp>
      <p:sp>
        <p:nvSpPr>
          <p:cNvPr id="29703" name="AutoShape 29"/>
          <p:cNvSpPr>
            <a:spLocks noChangeArrowheads="1"/>
          </p:cNvSpPr>
          <p:nvPr/>
        </p:nvSpPr>
        <p:spPr bwMode="auto">
          <a:xfrm>
            <a:off x="7054850" y="3213100"/>
            <a:ext cx="2089150" cy="2590800"/>
          </a:xfrm>
          <a:prstGeom prst="roundRect">
            <a:avLst>
              <a:gd name="adj" fmla="val 13745"/>
            </a:avLst>
          </a:prstGeom>
          <a:solidFill>
            <a:srgbClr val="FFFFFF">
              <a:alpha val="30980"/>
            </a:srgbClr>
          </a:soli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1800"/>
              <a:t>целенаправленное воспитание</a:t>
            </a:r>
            <a:endParaRPr lang="en-US" sz="1800"/>
          </a:p>
        </p:txBody>
      </p:sp>
      <p:sp>
        <p:nvSpPr>
          <p:cNvPr id="29704" name="AutoShape 30"/>
          <p:cNvSpPr>
            <a:spLocks noChangeArrowheads="1"/>
          </p:cNvSpPr>
          <p:nvPr/>
        </p:nvSpPr>
        <p:spPr bwMode="auto">
          <a:xfrm>
            <a:off x="4648200" y="3200400"/>
            <a:ext cx="222885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800"/>
              <a:t>активность индивида, стремление к самосовершенствованию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579</TotalTime>
  <Words>892</Words>
  <Application>Microsoft Office PowerPoint</Application>
  <PresentationFormat>Экран (4:3)</PresentationFormat>
  <Paragraphs>179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Calibri</vt:lpstr>
      <vt:lpstr>Times New Roman</vt:lpstr>
      <vt:lpstr>Tahoma</vt:lpstr>
      <vt:lpstr>New Century Schoolbook</vt:lpstr>
      <vt:lpstr>Тема Office</vt:lpstr>
      <vt:lpstr>Тема Office</vt:lpstr>
      <vt:lpstr>Тема Office</vt:lpstr>
      <vt:lpstr> Гендерное воспитание детей дошкольного возраста </vt:lpstr>
      <vt:lpstr>Разделы воспитания, способствующие решению задач социально-коммуникативного развития</vt:lpstr>
      <vt:lpstr>Актуальность проблемы гендерного воспитания обусловлена противоречиями:</vt:lpstr>
      <vt:lpstr>Пол человека -</vt:lpstr>
      <vt:lpstr>Гендер -</vt:lpstr>
      <vt:lpstr>Гендерная социализация -</vt:lpstr>
      <vt:lpstr>Пути гендерной социализации</vt:lpstr>
      <vt:lpstr>Факторы гендерной социализации-</vt:lpstr>
      <vt:lpstr>Факторы гендерной социализации</vt:lpstr>
      <vt:lpstr>Гендерное воспитание -</vt:lpstr>
      <vt:lpstr>Слайд 11</vt:lpstr>
      <vt:lpstr>Цель гендерного воспитания -</vt:lpstr>
      <vt:lpstr>Содержание гендерного воспитания -</vt:lpstr>
      <vt:lpstr>Содержание гендерного воспитания в программе «Дорогою добра»</vt:lpstr>
      <vt:lpstr>Технология гендерного воспитания</vt:lpstr>
      <vt:lpstr>Тема: «Достоинство и благородство» </vt:lpstr>
      <vt:lpstr>Средства гендерного воспитания</vt:lpstr>
      <vt:lpstr>Методы гендерного воспитания</vt:lpstr>
      <vt:lpstr>Формы организации гендерного воспитания</vt:lpstr>
      <vt:lpstr>Условия эффективного решения задач гендерного воспитания</vt:lpstr>
      <vt:lpstr>Результат гендерного воспитания</vt:lpstr>
      <vt:lpstr>Основные параметры диагностики результатов гендерного воспитания</vt:lpstr>
      <vt:lpstr>Источники информации в области гендерного воспитания</vt:lpstr>
      <vt:lpstr>Слайд 24</vt:lpstr>
      <vt:lpstr>Слайд 25</vt:lpstr>
      <vt:lpstr>Слайд 26</vt:lpstr>
      <vt:lpstr>Слайд 27</vt:lpstr>
      <vt:lpstr>Слайд 28</vt:lpstr>
      <vt:lpstr>Слайд 29</vt:lpstr>
      <vt:lpstr>Домино  «Мужские и женские принадлежности»</vt:lpstr>
      <vt:lpstr>Лото «Труд мужской и женский»</vt:lpstr>
      <vt:lpstr>Игра-эстафета  «Пожар в лесу»</vt:lpstr>
      <vt:lpstr>Кроссворд  «Герои мифов Древней Греции»</vt:lpstr>
      <vt:lpstr>Слайд 34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savitskaya</cp:lastModifiedBy>
  <cp:revision>29</cp:revision>
  <dcterms:created xsi:type="dcterms:W3CDTF">2013-10-16T06:54:36Z</dcterms:created>
  <dcterms:modified xsi:type="dcterms:W3CDTF">2015-03-18T07:03:27Z</dcterms:modified>
</cp:coreProperties>
</file>